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2"/>
  </p:notesMasterIdLst>
  <p:sldIdLst>
    <p:sldId id="256" r:id="rId2"/>
    <p:sldId id="257" r:id="rId3"/>
    <p:sldId id="258" r:id="rId4"/>
    <p:sldId id="259" r:id="rId5"/>
    <p:sldId id="260" r:id="rId6"/>
    <p:sldId id="262" r:id="rId7"/>
    <p:sldId id="263" r:id="rId8"/>
    <p:sldId id="261"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
      <p:font typeface="Raleway"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urav Singh" initials="GS" lastIdx="1" clrIdx="0">
    <p:extLst>
      <p:ext uri="{19B8F6BF-5375-455C-9EA6-DF929625EA0E}">
        <p15:presenceInfo xmlns:p15="http://schemas.microsoft.com/office/powerpoint/2012/main" userId="58f552e1ee8b4ed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492E532-A892-4F81-A312-8D951FC1ADC1}">
  <a:tblStyle styleId="{6492E532-A892-4F81-A312-8D951FC1ADC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8F1"/>
          </a:solidFill>
        </a:fill>
      </a:tcStyle>
    </a:wholeTbl>
    <a:band1H>
      <a:tcTxStyle/>
      <a:tcStyle>
        <a:tcBdr/>
        <a:fill>
          <a:solidFill>
            <a:srgbClr val="CACEE2"/>
          </a:solidFill>
        </a:fill>
      </a:tcStyle>
    </a:band1H>
    <a:band2H>
      <a:tcTxStyle/>
      <a:tcStyle>
        <a:tcBdr/>
      </a:tcStyle>
    </a:band2H>
    <a:band1V>
      <a:tcTxStyle/>
      <a:tcStyle>
        <a:tcBdr/>
        <a:fill>
          <a:solidFill>
            <a:srgbClr val="CACEE2"/>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6-13T11:35:45.351" idx="1">
    <p:pos x="10" y="10"/>
    <p:text/>
    <p:extLst>
      <p:ext uri="{C676402C-5697-4E1C-873F-D02D1690AC5C}">
        <p15:threadingInfo xmlns:p15="http://schemas.microsoft.com/office/powerpoint/2012/main" timeZoneBias="-330"/>
      </p:ext>
    </p:extLst>
  </p:cm>
</p:cmLst>
</file>

<file path=ppt/media/image1.png>
</file>

<file path=ppt/media/image10.pn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Google Shape;16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5" name="Google Shape;245;p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51ba0e82e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g251ba0e82e5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51ba0e82e5_0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g251ba0e82e5_0_2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51ba0e82e5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g251ba0e82e5_0_4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2" name="Google Shape;30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8" name="Google Shape;308;p1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 name="Google Shape;31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name="adj" fmla="val 49469"/>
              </a:avLst>
            </a:prstGeom>
            <a:solidFill>
              <a:schemeClr val="lt1">
                <a:alpha val="314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13"/>
            <p:cNvSpPr/>
            <p:nvPr/>
          </p:nvSpPr>
          <p:spPr>
            <a:xfrm rot="5400000">
              <a:off x="4841125" y="5700"/>
              <a:ext cx="4298100" cy="4286700"/>
            </a:xfrm>
            <a:prstGeom prst="diagStripe">
              <a:avLst>
                <a:gd name="adj" fmla="val 0"/>
              </a:avLst>
            </a:prstGeom>
            <a:solidFill>
              <a:schemeClr val="lt1">
                <a:alpha val="314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3"/>
            <p:cNvSpPr/>
            <p:nvPr/>
          </p:nvSpPr>
          <p:spPr>
            <a:xfrm rot="-5400000">
              <a:off x="5618399" y="1236468"/>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3"/>
            <p:cNvSpPr/>
            <p:nvPr/>
          </p:nvSpPr>
          <p:spPr>
            <a:xfrm flipH="1">
              <a:off x="5849857" y="1443956"/>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13"/>
            <p:cNvSpPr/>
            <p:nvPr/>
          </p:nvSpPr>
          <p:spPr>
            <a:xfrm rot="-5400000">
              <a:off x="5987081" y="2469465"/>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13"/>
            <p:cNvSpPr/>
            <p:nvPr/>
          </p:nvSpPr>
          <p:spPr>
            <a:xfrm flipH="1">
              <a:off x="6222115" y="2676953"/>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13"/>
            <p:cNvSpPr/>
            <p:nvPr/>
          </p:nvSpPr>
          <p:spPr>
            <a:xfrm rot="-5400000">
              <a:off x="6675341" y="1862018"/>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13"/>
            <p:cNvSpPr/>
            <p:nvPr/>
          </p:nvSpPr>
          <p:spPr>
            <a:xfrm rot="-5400000">
              <a:off x="6861141" y="2477810"/>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13"/>
            <p:cNvSpPr/>
            <p:nvPr/>
          </p:nvSpPr>
          <p:spPr>
            <a:xfrm flipH="1">
              <a:off x="7965266" y="2692963"/>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13"/>
            <p:cNvSpPr/>
            <p:nvPr/>
          </p:nvSpPr>
          <p:spPr>
            <a:xfrm flipH="1">
              <a:off x="8145082" y="3308755"/>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3"/>
            <p:cNvSpPr/>
            <p:nvPr/>
          </p:nvSpPr>
          <p:spPr>
            <a:xfrm rot="-5400000">
              <a:off x="7047599" y="3095015"/>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13"/>
            <p:cNvSpPr/>
            <p:nvPr/>
          </p:nvSpPr>
          <p:spPr>
            <a:xfrm flipH="1">
              <a:off x="7276649" y="3302502"/>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1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13"/>
            <p:cNvSpPr/>
            <p:nvPr/>
          </p:nvSpPr>
          <p:spPr>
            <a:xfrm flipH="1">
              <a:off x="7462448" y="3918294"/>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13"/>
            <p:cNvSpPr/>
            <p:nvPr/>
          </p:nvSpPr>
          <p:spPr>
            <a:xfrm rot="-5400000">
              <a:off x="8102491" y="3718473"/>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13"/>
            <p:cNvSpPr/>
            <p:nvPr/>
          </p:nvSpPr>
          <p:spPr>
            <a:xfrm flipH="1">
              <a:off x="8334533" y="3925960"/>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13"/>
            <p:cNvSpPr/>
            <p:nvPr/>
          </p:nvSpPr>
          <p:spPr>
            <a:xfrm rot="-5400000">
              <a:off x="8288290" y="4334265"/>
              <a:ext cx="808800" cy="808800"/>
            </a:xfrm>
            <a:prstGeom prst="diagStripe">
              <a:avLst>
                <a:gd name="adj" fmla="val 50000"/>
              </a:avLst>
            </a:prstGeom>
            <a:solidFill>
              <a:schemeClr val="lt1">
                <a:alpha val="70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0" name="Google Shape;150;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51" name="Google Shape;151;p13"/>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400"/>
              <a:buNone/>
              <a:defRPr sz="2400"/>
            </a:lvl1pPr>
            <a:lvl2pPr lvl="1" algn="l" rtl="0">
              <a:lnSpc>
                <a:spcPct val="100000"/>
              </a:lnSpc>
              <a:spcBef>
                <a:spcPts val="0"/>
              </a:spcBef>
              <a:spcAft>
                <a:spcPts val="0"/>
              </a:spcAft>
              <a:buSzPts val="2400"/>
              <a:buNone/>
              <a:defRPr sz="2400"/>
            </a:lvl2pPr>
            <a:lvl3pPr lvl="2" algn="l" rtl="0">
              <a:lnSpc>
                <a:spcPct val="100000"/>
              </a:lnSpc>
              <a:spcBef>
                <a:spcPts val="0"/>
              </a:spcBef>
              <a:spcAft>
                <a:spcPts val="0"/>
              </a:spcAft>
              <a:buSzPts val="2400"/>
              <a:buNone/>
              <a:defRPr sz="2400"/>
            </a:lvl3pPr>
            <a:lvl4pPr lvl="3" algn="l" rtl="0">
              <a:lnSpc>
                <a:spcPct val="100000"/>
              </a:lnSpc>
              <a:spcBef>
                <a:spcPts val="0"/>
              </a:spcBef>
              <a:spcAft>
                <a:spcPts val="0"/>
              </a:spcAft>
              <a:buSzPts val="2400"/>
              <a:buNone/>
              <a:defRPr sz="2400"/>
            </a:lvl4pPr>
            <a:lvl5pPr lvl="4" algn="l" rtl="0">
              <a:lnSpc>
                <a:spcPct val="100000"/>
              </a:lnSpc>
              <a:spcBef>
                <a:spcPts val="0"/>
              </a:spcBef>
              <a:spcAft>
                <a:spcPts val="0"/>
              </a:spcAft>
              <a:buSzPts val="2400"/>
              <a:buNone/>
              <a:defRPr sz="2400"/>
            </a:lvl5pPr>
            <a:lvl6pPr lvl="5" algn="l" rtl="0">
              <a:lnSpc>
                <a:spcPct val="100000"/>
              </a:lnSpc>
              <a:spcBef>
                <a:spcPts val="0"/>
              </a:spcBef>
              <a:spcAft>
                <a:spcPts val="0"/>
              </a:spcAft>
              <a:buSzPts val="2400"/>
              <a:buNone/>
              <a:defRPr sz="2400"/>
            </a:lvl6pPr>
            <a:lvl7pPr lvl="6" algn="l" rtl="0">
              <a:lnSpc>
                <a:spcPct val="100000"/>
              </a:lnSpc>
              <a:spcBef>
                <a:spcPts val="0"/>
              </a:spcBef>
              <a:spcAft>
                <a:spcPts val="0"/>
              </a:spcAft>
              <a:buSzPts val="2400"/>
              <a:buNone/>
              <a:defRPr sz="2400"/>
            </a:lvl7pPr>
            <a:lvl8pPr lvl="7" algn="l" rtl="0">
              <a:lnSpc>
                <a:spcPct val="100000"/>
              </a:lnSpc>
              <a:spcBef>
                <a:spcPts val="0"/>
              </a:spcBef>
              <a:spcAft>
                <a:spcPts val="0"/>
              </a:spcAft>
              <a:buSzPts val="2400"/>
              <a:buNone/>
              <a:defRPr sz="2400"/>
            </a:lvl8pPr>
            <a:lvl9pPr lvl="8" algn="l"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52"/>
        <p:cNvGrpSpPr/>
        <p:nvPr/>
      </p:nvGrpSpPr>
      <p:grpSpPr>
        <a:xfrm>
          <a:off x="0" y="0"/>
          <a:ext cx="0" cy="0"/>
          <a:chOff x="0" y="0"/>
          <a:chExt cx="0" cy="0"/>
        </a:xfrm>
      </p:grpSpPr>
      <p:pic>
        <p:nvPicPr>
          <p:cNvPr id="153" name="Google Shape;153;p14" descr="offset_comp_343059.jpg"/>
          <p:cNvPicPr preferRelativeResize="0"/>
          <p:nvPr/>
        </p:nvPicPr>
        <p:blipFill rotWithShape="1">
          <a:blip r:embed="rId2">
            <a:alphaModFix amt="80000"/>
          </a:blip>
          <a:srcRect l="30472" t="11955" r="30476" b="25870"/>
          <a:stretch/>
        </p:blipFill>
        <p:spPr>
          <a:xfrm rot="-5400000">
            <a:off x="113630" y="-105700"/>
            <a:ext cx="5142300" cy="5364300"/>
          </a:xfrm>
          <a:prstGeom prst="diagStripe">
            <a:avLst>
              <a:gd name="adj" fmla="val 50343"/>
            </a:avLst>
          </a:prstGeom>
          <a:noFill/>
          <a:ln>
            <a:noFill/>
          </a:ln>
        </p:spPr>
      </p:pic>
      <p:sp>
        <p:nvSpPr>
          <p:cNvPr id="154" name="Google Shape;154;p1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2400"/>
              <a:buNone/>
              <a:defRPr sz="2400"/>
            </a:lvl1pPr>
            <a:lvl2pPr lvl="1" algn="l" rtl="0">
              <a:lnSpc>
                <a:spcPct val="100000"/>
              </a:lnSpc>
              <a:spcBef>
                <a:spcPts val="0"/>
              </a:spcBef>
              <a:spcAft>
                <a:spcPts val="0"/>
              </a:spcAft>
              <a:buSzPts val="2400"/>
              <a:buNone/>
              <a:defRPr sz="2400"/>
            </a:lvl2pPr>
            <a:lvl3pPr lvl="2" algn="l" rtl="0">
              <a:lnSpc>
                <a:spcPct val="100000"/>
              </a:lnSpc>
              <a:spcBef>
                <a:spcPts val="0"/>
              </a:spcBef>
              <a:spcAft>
                <a:spcPts val="0"/>
              </a:spcAft>
              <a:buSzPts val="2400"/>
              <a:buNone/>
              <a:defRPr sz="2400"/>
            </a:lvl3pPr>
            <a:lvl4pPr lvl="3" algn="l" rtl="0">
              <a:lnSpc>
                <a:spcPct val="100000"/>
              </a:lnSpc>
              <a:spcBef>
                <a:spcPts val="0"/>
              </a:spcBef>
              <a:spcAft>
                <a:spcPts val="0"/>
              </a:spcAft>
              <a:buSzPts val="2400"/>
              <a:buNone/>
              <a:defRPr sz="2400"/>
            </a:lvl4pPr>
            <a:lvl5pPr lvl="4" algn="l" rtl="0">
              <a:lnSpc>
                <a:spcPct val="100000"/>
              </a:lnSpc>
              <a:spcBef>
                <a:spcPts val="0"/>
              </a:spcBef>
              <a:spcAft>
                <a:spcPts val="0"/>
              </a:spcAft>
              <a:buSzPts val="2400"/>
              <a:buNone/>
              <a:defRPr sz="2400"/>
            </a:lvl5pPr>
            <a:lvl6pPr lvl="5" algn="l" rtl="0">
              <a:lnSpc>
                <a:spcPct val="100000"/>
              </a:lnSpc>
              <a:spcBef>
                <a:spcPts val="0"/>
              </a:spcBef>
              <a:spcAft>
                <a:spcPts val="0"/>
              </a:spcAft>
              <a:buSzPts val="2400"/>
              <a:buNone/>
              <a:defRPr sz="2400"/>
            </a:lvl6pPr>
            <a:lvl7pPr lvl="6" algn="l" rtl="0">
              <a:lnSpc>
                <a:spcPct val="100000"/>
              </a:lnSpc>
              <a:spcBef>
                <a:spcPts val="0"/>
              </a:spcBef>
              <a:spcAft>
                <a:spcPts val="0"/>
              </a:spcAft>
              <a:buSzPts val="2400"/>
              <a:buNone/>
              <a:defRPr sz="2400"/>
            </a:lvl7pPr>
            <a:lvl8pPr lvl="7" algn="l" rtl="0">
              <a:lnSpc>
                <a:spcPct val="100000"/>
              </a:lnSpc>
              <a:spcBef>
                <a:spcPts val="0"/>
              </a:spcBef>
              <a:spcAft>
                <a:spcPts val="0"/>
              </a:spcAft>
              <a:buSzPts val="2400"/>
              <a:buNone/>
              <a:defRPr sz="2400"/>
            </a:lvl8pPr>
            <a:lvl9pPr lvl="8" algn="l" rtl="0">
              <a:lnSpc>
                <a:spcPct val="100000"/>
              </a:lnSpc>
              <a:spcBef>
                <a:spcPts val="0"/>
              </a:spcBef>
              <a:spcAft>
                <a:spcPts val="0"/>
              </a:spcAft>
              <a:buSzPts val="2400"/>
              <a:buNone/>
              <a:defRPr sz="2400"/>
            </a:lvl9pPr>
          </a:lstStyle>
          <a:p>
            <a:endParaRPr/>
          </a:p>
        </p:txBody>
      </p:sp>
      <p:sp>
        <p:nvSpPr>
          <p:cNvPr id="155" name="Google Shape;155;p14"/>
          <p:cNvSpPr txBox="1">
            <a:spLocks noGrp="1"/>
          </p:cNvSpPr>
          <p:nvPr>
            <p:ph type="body" idx="1"/>
          </p:nvPr>
        </p:nvSpPr>
        <p:spPr>
          <a:xfrm>
            <a:off x="4018025" y="1567550"/>
            <a:ext cx="4318500" cy="17667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Clr>
                <a:schemeClr val="dk2"/>
              </a:buClr>
              <a:buSzPts val="1300"/>
              <a:buChar char="●"/>
              <a:defRPr>
                <a:solidFill>
                  <a:schemeClr val="dk2"/>
                </a:solidFill>
              </a:defRPr>
            </a:lvl1pPr>
            <a:lvl2pPr marL="914400" lvl="1" indent="-298450" algn="l" rtl="0">
              <a:lnSpc>
                <a:spcPct val="115000"/>
              </a:lnSpc>
              <a:spcBef>
                <a:spcPts val="1600"/>
              </a:spcBef>
              <a:spcAft>
                <a:spcPts val="0"/>
              </a:spcAft>
              <a:buClr>
                <a:schemeClr val="dk2"/>
              </a:buClr>
              <a:buSzPts val="1100"/>
              <a:buChar char="○"/>
              <a:defRPr>
                <a:solidFill>
                  <a:schemeClr val="dk2"/>
                </a:solidFill>
              </a:defRPr>
            </a:lvl2pPr>
            <a:lvl3pPr marL="1371600" lvl="2" indent="-298450" algn="l" rtl="0">
              <a:lnSpc>
                <a:spcPct val="115000"/>
              </a:lnSpc>
              <a:spcBef>
                <a:spcPts val="1600"/>
              </a:spcBef>
              <a:spcAft>
                <a:spcPts val="0"/>
              </a:spcAft>
              <a:buClr>
                <a:schemeClr val="dk2"/>
              </a:buClr>
              <a:buSzPts val="1100"/>
              <a:buChar char="■"/>
              <a:defRPr>
                <a:solidFill>
                  <a:schemeClr val="dk2"/>
                </a:solidFill>
              </a:defRPr>
            </a:lvl3pPr>
            <a:lvl4pPr marL="1828800" lvl="3" indent="-298450" algn="l" rtl="0">
              <a:lnSpc>
                <a:spcPct val="115000"/>
              </a:lnSpc>
              <a:spcBef>
                <a:spcPts val="1600"/>
              </a:spcBef>
              <a:spcAft>
                <a:spcPts val="0"/>
              </a:spcAft>
              <a:buClr>
                <a:schemeClr val="dk2"/>
              </a:buClr>
              <a:buSzPts val="1100"/>
              <a:buChar char="●"/>
              <a:defRPr>
                <a:solidFill>
                  <a:schemeClr val="dk2"/>
                </a:solidFill>
              </a:defRPr>
            </a:lvl4pPr>
            <a:lvl5pPr marL="2286000" lvl="4" indent="-298450" algn="l" rtl="0">
              <a:lnSpc>
                <a:spcPct val="115000"/>
              </a:lnSpc>
              <a:spcBef>
                <a:spcPts val="1600"/>
              </a:spcBef>
              <a:spcAft>
                <a:spcPts val="0"/>
              </a:spcAft>
              <a:buClr>
                <a:schemeClr val="dk2"/>
              </a:buClr>
              <a:buSzPts val="1100"/>
              <a:buChar char="○"/>
              <a:defRPr>
                <a:solidFill>
                  <a:schemeClr val="dk2"/>
                </a:solidFill>
              </a:defRPr>
            </a:lvl5pPr>
            <a:lvl6pPr marL="2743200" lvl="5" indent="-298450" algn="l" rtl="0">
              <a:lnSpc>
                <a:spcPct val="115000"/>
              </a:lnSpc>
              <a:spcBef>
                <a:spcPts val="1600"/>
              </a:spcBef>
              <a:spcAft>
                <a:spcPts val="0"/>
              </a:spcAft>
              <a:buClr>
                <a:schemeClr val="dk2"/>
              </a:buClr>
              <a:buSzPts val="1100"/>
              <a:buChar char="■"/>
              <a:defRPr>
                <a:solidFill>
                  <a:schemeClr val="dk2"/>
                </a:solidFill>
              </a:defRPr>
            </a:lvl6pPr>
            <a:lvl7pPr marL="3200400" lvl="6" indent="-298450" algn="l" rtl="0">
              <a:lnSpc>
                <a:spcPct val="115000"/>
              </a:lnSpc>
              <a:spcBef>
                <a:spcPts val="1600"/>
              </a:spcBef>
              <a:spcAft>
                <a:spcPts val="0"/>
              </a:spcAft>
              <a:buClr>
                <a:schemeClr val="dk2"/>
              </a:buClr>
              <a:buSzPts val="1100"/>
              <a:buChar char="●"/>
              <a:defRPr>
                <a:solidFill>
                  <a:schemeClr val="dk2"/>
                </a:solidFill>
              </a:defRPr>
            </a:lvl7pPr>
            <a:lvl8pPr marL="3657600" lvl="7" indent="-298450" algn="l" rtl="0">
              <a:lnSpc>
                <a:spcPct val="115000"/>
              </a:lnSpc>
              <a:spcBef>
                <a:spcPts val="1600"/>
              </a:spcBef>
              <a:spcAft>
                <a:spcPts val="0"/>
              </a:spcAft>
              <a:buClr>
                <a:schemeClr val="dk2"/>
              </a:buClr>
              <a:buSzPts val="1100"/>
              <a:buChar char="○"/>
              <a:defRPr>
                <a:solidFill>
                  <a:schemeClr val="dk2"/>
                </a:solidFill>
              </a:defRPr>
            </a:lvl8pPr>
            <a:lvl9pPr marL="4114800" lvl="8" indent="-298450" algn="l" rtl="0">
              <a:lnSpc>
                <a:spcPct val="115000"/>
              </a:lnSpc>
              <a:spcBef>
                <a:spcPts val="1600"/>
              </a:spcBef>
              <a:spcAft>
                <a:spcPts val="1600"/>
              </a:spcAft>
              <a:buClr>
                <a:schemeClr val="dk2"/>
              </a:buClr>
              <a:buSzPts val="1100"/>
              <a:buChar char="■"/>
              <a:defRPr>
                <a:solidFill>
                  <a:schemeClr val="dk2"/>
                </a:solidFill>
              </a:defRPr>
            </a:lvl9pPr>
          </a:lstStyle>
          <a:p>
            <a:endParaRPr/>
          </a:p>
        </p:txBody>
      </p:sp>
      <p:sp>
        <p:nvSpPr>
          <p:cNvPr id="156" name="Google Shape;15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57" name="Google Shape;157;p14"/>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14"/>
          <p:cNvSpPr/>
          <p:nvPr/>
        </p:nvSpPr>
        <p:spPr>
          <a:xfrm>
            <a:off x="212050" y="221751"/>
            <a:ext cx="219600" cy="18900"/>
          </a:xfrm>
          <a:prstGeom prst="rect">
            <a:avLst/>
          </a:prstGeom>
          <a:solidFill>
            <a:srgbClr val="55688B">
              <a:alpha val="356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14"/>
          <p:cNvSpPr/>
          <p:nvPr/>
        </p:nvSpPr>
        <p:spPr>
          <a:xfrm>
            <a:off x="212050" y="284225"/>
            <a:ext cx="219600" cy="18900"/>
          </a:xfrm>
          <a:prstGeom prst="rect">
            <a:avLst/>
          </a:prstGeom>
          <a:solidFill>
            <a:srgbClr val="55688B">
              <a:alpha val="356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14"/>
          <p:cNvSpPr/>
          <p:nvPr/>
        </p:nvSpPr>
        <p:spPr>
          <a:xfrm>
            <a:off x="212050" y="346699"/>
            <a:ext cx="219600" cy="18900"/>
          </a:xfrm>
          <a:prstGeom prst="rect">
            <a:avLst/>
          </a:prstGeom>
          <a:solidFill>
            <a:srgbClr val="55688B">
              <a:alpha val="356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1" name="Google Shape;161;p14"/>
          <p:cNvGrpSpPr/>
          <p:nvPr/>
        </p:nvGrpSpPr>
        <p:grpSpPr>
          <a:xfrm>
            <a:off x="0" y="381001"/>
            <a:ext cx="1037850" cy="1016288"/>
            <a:chOff x="0" y="381001"/>
            <a:chExt cx="1037850" cy="1016288"/>
          </a:xfrm>
        </p:grpSpPr>
        <p:sp>
          <p:nvSpPr>
            <p:cNvPr id="162" name="Google Shape;162;p1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1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5"/>
          <p:cNvSpPr txBox="1">
            <a:spLocks noGrp="1"/>
          </p:cNvSpPr>
          <p:nvPr>
            <p:ph type="title"/>
          </p:nvPr>
        </p:nvSpPr>
        <p:spPr>
          <a:xfrm>
            <a:off x="861000" y="2287661"/>
            <a:ext cx="7422000" cy="873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US" sz="3800" b="1">
                <a:latin typeface="Raleway"/>
                <a:ea typeface="Raleway"/>
                <a:cs typeface="Raleway"/>
                <a:sym typeface="Raleway"/>
              </a:rPr>
              <a:t> Image Caption Generator</a:t>
            </a:r>
            <a:endParaRPr/>
          </a:p>
        </p:txBody>
      </p:sp>
      <p:pic>
        <p:nvPicPr>
          <p:cNvPr id="169" name="Google Shape;169;p15"/>
          <p:cNvPicPr preferRelativeResize="0"/>
          <p:nvPr/>
        </p:nvPicPr>
        <p:blipFill rotWithShape="1">
          <a:blip r:embed="rId3">
            <a:alphaModFix/>
          </a:blip>
          <a:srcRect/>
          <a:stretch/>
        </p:blipFill>
        <p:spPr>
          <a:xfrm>
            <a:off x="3866643" y="979647"/>
            <a:ext cx="1265715" cy="1266338"/>
          </a:xfrm>
          <a:prstGeom prst="rect">
            <a:avLst/>
          </a:prstGeom>
          <a:noFill/>
          <a:ln>
            <a:noFill/>
          </a:ln>
        </p:spPr>
      </p:pic>
      <p:sp>
        <p:nvSpPr>
          <p:cNvPr id="170" name="Google Shape;170;p15"/>
          <p:cNvSpPr txBox="1"/>
          <p:nvPr/>
        </p:nvSpPr>
        <p:spPr>
          <a:xfrm>
            <a:off x="244239" y="2416376"/>
            <a:ext cx="2749500" cy="393951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dirty="0">
                <a:solidFill>
                  <a:schemeClr val="lt1"/>
                </a:solidFill>
                <a:latin typeface="Lato"/>
                <a:ea typeface="Lato"/>
                <a:cs typeface="Lato"/>
                <a:sym typeface="Lato"/>
              </a:rPr>
              <a:t> 										                                            Under Guidance of -:</a:t>
            </a:r>
            <a:endParaRPr dirty="0"/>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600"/>
              <a:buFont typeface="Arial"/>
              <a:buNone/>
            </a:pPr>
            <a:r>
              <a:rPr lang="en-US" b="1" i="0" u="none" strike="noStrike" cap="none" dirty="0">
                <a:solidFill>
                  <a:schemeClr val="lt1"/>
                </a:solidFill>
                <a:latin typeface="Lato"/>
                <a:ea typeface="Lato"/>
                <a:cs typeface="Lato"/>
                <a:sym typeface="Lato"/>
              </a:rPr>
              <a:t>Dr. Pawan Kumar Tiwari</a:t>
            </a:r>
          </a:p>
          <a:p>
            <a:pPr>
              <a:buSzPts val="1600"/>
            </a:pPr>
            <a:r>
              <a:rPr lang="en-US" b="1" i="0" u="none" strike="noStrike" cap="none" dirty="0">
                <a:solidFill>
                  <a:schemeClr val="lt1"/>
                </a:solidFill>
                <a:latin typeface="Lato"/>
                <a:ea typeface="Lato"/>
                <a:cs typeface="Lato"/>
                <a:sym typeface="Lato"/>
              </a:rPr>
              <a:t>Prof. Maheshwari Tripathi  </a:t>
            </a:r>
            <a:endParaRPr lang="en-US" b="1"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600"/>
              <a:buFont typeface="Arial"/>
              <a:buNone/>
            </a:pPr>
            <a:endParaRPr sz="1200" dirty="0"/>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1A1A1A"/>
              </a:buClr>
              <a:buSzPts val="11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
        <p:nvSpPr>
          <p:cNvPr id="171" name="Google Shape;171;p15"/>
          <p:cNvSpPr txBox="1"/>
          <p:nvPr/>
        </p:nvSpPr>
        <p:spPr>
          <a:xfrm>
            <a:off x="1618989" y="195678"/>
            <a:ext cx="63258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chemeClr val="lt1"/>
                </a:solidFill>
                <a:latin typeface="Arial"/>
                <a:ea typeface="Arial"/>
                <a:cs typeface="Arial"/>
                <a:sym typeface="Arial"/>
              </a:rPr>
              <a:t>INSTITUTE OF ENGINEERING AND TECHNOLOGY LUCKNOW</a:t>
            </a:r>
            <a:endParaRPr sz="1600"/>
          </a:p>
        </p:txBody>
      </p:sp>
      <p:sp>
        <p:nvSpPr>
          <p:cNvPr id="172" name="Google Shape;172;p15"/>
          <p:cNvSpPr txBox="1"/>
          <p:nvPr/>
        </p:nvSpPr>
        <p:spPr>
          <a:xfrm>
            <a:off x="5950238" y="3254637"/>
            <a:ext cx="3394500" cy="2709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lt1"/>
                </a:solidFill>
                <a:latin typeface="Lato"/>
                <a:ea typeface="Lato"/>
                <a:cs typeface="Lato"/>
                <a:sym typeface="Lato"/>
              </a:rPr>
              <a:t>Submitted By :-</a:t>
            </a:r>
            <a:endParaRPr sz="1600" dirty="0"/>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Lato"/>
                <a:ea typeface="Lato"/>
                <a:cs typeface="Lato"/>
                <a:sym typeface="Lato"/>
              </a:rPr>
              <a:t>Gaurav Pratap Singh(2000520139002)</a:t>
            </a:r>
            <a:endParaRPr dirty="0"/>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err="1">
                <a:solidFill>
                  <a:schemeClr val="lt1"/>
                </a:solidFill>
                <a:latin typeface="Lato"/>
                <a:ea typeface="Lato"/>
                <a:cs typeface="Lato"/>
                <a:sym typeface="Lato"/>
              </a:rPr>
              <a:t>Apoorv</a:t>
            </a:r>
            <a:r>
              <a:rPr lang="en-US" sz="1400" b="0" i="0" u="none" strike="noStrike" cap="none" dirty="0">
                <a:solidFill>
                  <a:schemeClr val="lt1"/>
                </a:solidFill>
                <a:latin typeface="Lato"/>
                <a:ea typeface="Lato"/>
                <a:cs typeface="Lato"/>
                <a:sym typeface="Lato"/>
              </a:rPr>
              <a:t> Jha (2000520139001)</a:t>
            </a:r>
            <a:endParaRPr dirty="0"/>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Lato"/>
                <a:ea typeface="Lato"/>
                <a:cs typeface="Lato"/>
                <a:sym typeface="Lato"/>
              </a:rPr>
              <a:t>Mradul Dixit (1900520130031)</a:t>
            </a:r>
            <a:endParaRPr dirty="0"/>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1A1A1A"/>
              </a:buClr>
              <a:buSzPts val="1100"/>
              <a:buFont typeface="Arial"/>
              <a:buNone/>
            </a:pPr>
            <a:r>
              <a:rPr lang="en-US" sz="1400" b="0" i="0" u="none" strike="noStrike" cap="none" dirty="0">
                <a:solidFill>
                  <a:schemeClr val="lt1"/>
                </a:solidFill>
                <a:latin typeface="Lato"/>
                <a:ea typeface="Lato"/>
                <a:cs typeface="Lato"/>
                <a:sym typeface="Lato"/>
              </a:rPr>
              <a:t>	       </a:t>
            </a:r>
            <a:endParaRPr dirty="0"/>
          </a:p>
          <a:p>
            <a:pPr marL="0" marR="0" lvl="0" indent="0" algn="l" rtl="0">
              <a:lnSpc>
                <a:spcPct val="100000"/>
              </a:lnSpc>
              <a:spcBef>
                <a:spcPts val="0"/>
              </a:spcBef>
              <a:spcAft>
                <a:spcPts val="0"/>
              </a:spcAft>
              <a:buClr>
                <a:srgbClr val="1A1A1A"/>
              </a:buClr>
              <a:buSzPts val="11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
        <p:nvSpPr>
          <p:cNvPr id="173" name="Google Shape;173;p15"/>
          <p:cNvSpPr txBox="1"/>
          <p:nvPr/>
        </p:nvSpPr>
        <p:spPr>
          <a:xfrm>
            <a:off x="2578871" y="534363"/>
            <a:ext cx="60657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b="1" i="0" u="none" strike="noStrike" cap="none">
                <a:solidFill>
                  <a:schemeClr val="lt1"/>
                </a:solidFill>
                <a:latin typeface="Arial"/>
                <a:ea typeface="Arial"/>
                <a:cs typeface="Arial"/>
                <a:sym typeface="Arial"/>
              </a:rPr>
              <a:t>Department of Computer Science and Engineering</a:t>
            </a:r>
            <a:endParaRPr b="1"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4"/>
          <p:cNvSpPr txBox="1">
            <a:spLocks noGrp="1"/>
          </p:cNvSpPr>
          <p:nvPr>
            <p:ph type="title"/>
          </p:nvPr>
        </p:nvSpPr>
        <p:spPr>
          <a:xfrm>
            <a:off x="972104" y="984196"/>
            <a:ext cx="9329058" cy="13255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dirty="0"/>
              <a:t>Model</a:t>
            </a:r>
            <a:endParaRPr dirty="0"/>
          </a:p>
        </p:txBody>
      </p:sp>
      <p:sp>
        <p:nvSpPr>
          <p:cNvPr id="248" name="Google Shape;248;p24"/>
          <p:cNvSpPr txBox="1"/>
          <p:nvPr/>
        </p:nvSpPr>
        <p:spPr>
          <a:xfrm>
            <a:off x="409918" y="1696036"/>
            <a:ext cx="4334689" cy="474211"/>
          </a:xfrm>
          <a:prstGeom prst="rect">
            <a:avLst/>
          </a:prstGeom>
          <a:noFill/>
          <a:ln>
            <a:noFill/>
          </a:ln>
        </p:spPr>
        <p:txBody>
          <a:bodyPr spcFirstLastPara="1" wrap="square" lIns="91425" tIns="91425" rIns="91425" bIns="91425" anchor="t" anchorCtr="0">
            <a:noAutofit/>
          </a:bodyPr>
          <a:lstStyle/>
          <a:p>
            <a:pPr marL="146050" marR="0" lvl="0" indent="0" algn="l" rtl="0">
              <a:lnSpc>
                <a:spcPct val="115000"/>
              </a:lnSpc>
              <a:spcBef>
                <a:spcPts val="0"/>
              </a:spcBef>
              <a:spcAft>
                <a:spcPts val="0"/>
              </a:spcAft>
              <a:buClr>
                <a:schemeClr val="lt1"/>
              </a:buClr>
              <a:buSzPts val="1300"/>
              <a:buFont typeface="Lato"/>
              <a:buNone/>
            </a:pPr>
            <a:r>
              <a:rPr lang="en-US" sz="1600" b="0" i="0" u="none" strike="noStrike" cap="none" dirty="0">
                <a:solidFill>
                  <a:srgbClr val="FF0000"/>
                </a:solidFill>
                <a:latin typeface="Lato"/>
                <a:ea typeface="Lato"/>
                <a:cs typeface="Lato"/>
                <a:sym typeface="Lato"/>
              </a:rPr>
              <a:t>3. Decoder</a:t>
            </a:r>
            <a:endParaRPr sz="1600" dirty="0"/>
          </a:p>
          <a:p>
            <a:pPr marL="457200" marR="0" lvl="0" indent="-228600" algn="l" rtl="0">
              <a:lnSpc>
                <a:spcPct val="115000"/>
              </a:lnSpc>
              <a:spcBef>
                <a:spcPts val="0"/>
              </a:spcBef>
              <a:spcAft>
                <a:spcPts val="0"/>
              </a:spcAft>
              <a:buClr>
                <a:schemeClr val="lt1"/>
              </a:buClr>
              <a:buSzPts val="1300"/>
              <a:buFont typeface="Lato"/>
              <a:buNone/>
            </a:pPr>
            <a:endParaRPr sz="1400" b="0" i="0" u="none" strike="noStrike" cap="none" dirty="0">
              <a:solidFill>
                <a:schemeClr val="lt1"/>
              </a:solidFill>
              <a:latin typeface="Lato"/>
              <a:ea typeface="Lato"/>
              <a:cs typeface="Lato"/>
              <a:sym typeface="Lato"/>
            </a:endParaRPr>
          </a:p>
        </p:txBody>
      </p:sp>
      <p:sp>
        <p:nvSpPr>
          <p:cNvPr id="249" name="Google Shape;249;p24"/>
          <p:cNvSpPr txBox="1"/>
          <p:nvPr/>
        </p:nvSpPr>
        <p:spPr>
          <a:xfrm>
            <a:off x="5345380" y="1696036"/>
            <a:ext cx="4334689" cy="474211"/>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None/>
            </a:pPr>
            <a:r>
              <a:rPr lang="en-US" sz="1600" b="0" i="0" u="none" strike="noStrike" cap="none" dirty="0">
                <a:solidFill>
                  <a:schemeClr val="lt1"/>
                </a:solidFill>
                <a:latin typeface="Arial"/>
                <a:ea typeface="Arial"/>
                <a:cs typeface="Arial"/>
                <a:sym typeface="Arial"/>
              </a:rPr>
              <a:t>Other parameters for training the model</a:t>
            </a:r>
            <a:endParaRPr sz="1600" dirty="0"/>
          </a:p>
        </p:txBody>
      </p:sp>
      <p:sp>
        <p:nvSpPr>
          <p:cNvPr id="250" name="Google Shape;250;p24"/>
          <p:cNvSpPr txBox="1"/>
          <p:nvPr/>
        </p:nvSpPr>
        <p:spPr>
          <a:xfrm>
            <a:off x="599571" y="2309759"/>
            <a:ext cx="4334689" cy="3069771"/>
          </a:xfrm>
          <a:prstGeom prst="rect">
            <a:avLst/>
          </a:prstGeom>
          <a:noFill/>
          <a:ln>
            <a:noFill/>
          </a:ln>
        </p:spPr>
        <p:txBody>
          <a:bodyPr spcFirstLastPara="1" wrap="square" lIns="91425" tIns="45700" rIns="91425" bIns="45700" anchor="t" anchorCtr="0">
            <a:norm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Contains LSTM layer and a linear layer as final classifier whose output is of dimension (VOCAB_SIZE).</a:t>
            </a:r>
            <a:endParaRPr dirty="0"/>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The input for the LSTM layer is the combination of features from the encoder and the embedded captions from the embedding layer.</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Hidden and cell states are initialized to zero.</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p:txBody>
      </p:sp>
      <p:pic>
        <p:nvPicPr>
          <p:cNvPr id="251" name="Google Shape;251;p24"/>
          <p:cNvPicPr preferRelativeResize="0"/>
          <p:nvPr/>
        </p:nvPicPr>
        <p:blipFill rotWithShape="1">
          <a:blip r:embed="rId3">
            <a:alphaModFix/>
          </a:blip>
          <a:srcRect/>
          <a:stretch/>
        </p:blipFill>
        <p:spPr>
          <a:xfrm>
            <a:off x="5345380" y="2571750"/>
            <a:ext cx="3651709" cy="9218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txBox="1">
            <a:spLocks noGrp="1"/>
          </p:cNvSpPr>
          <p:nvPr>
            <p:ph type="title"/>
          </p:nvPr>
        </p:nvSpPr>
        <p:spPr>
          <a:xfrm>
            <a:off x="1015178" y="500965"/>
            <a:ext cx="9329058" cy="8998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dirty="0"/>
              <a:t>Word generation (LSTM output)</a:t>
            </a:r>
            <a:endParaRPr dirty="0"/>
          </a:p>
        </p:txBody>
      </p:sp>
      <p:sp>
        <p:nvSpPr>
          <p:cNvPr id="257" name="Google Shape;257;p25"/>
          <p:cNvSpPr txBox="1"/>
          <p:nvPr/>
        </p:nvSpPr>
        <p:spPr>
          <a:xfrm>
            <a:off x="1165674" y="1167710"/>
            <a:ext cx="4334689" cy="474211"/>
          </a:xfrm>
          <a:prstGeom prst="rect">
            <a:avLst/>
          </a:prstGeom>
          <a:noFill/>
          <a:ln>
            <a:noFill/>
          </a:ln>
        </p:spPr>
        <p:txBody>
          <a:bodyPr spcFirstLastPara="1" wrap="square" lIns="91425" tIns="91425" rIns="91425" bIns="91425" anchor="t" anchorCtr="0">
            <a:noAutofit/>
          </a:bodyPr>
          <a:lstStyle/>
          <a:p>
            <a:pPr marL="146050" marR="0" lvl="0" indent="0" algn="l" rtl="0">
              <a:lnSpc>
                <a:spcPct val="115000"/>
              </a:lnSpc>
              <a:spcBef>
                <a:spcPts val="0"/>
              </a:spcBef>
              <a:spcAft>
                <a:spcPts val="0"/>
              </a:spcAft>
              <a:buClr>
                <a:schemeClr val="lt1"/>
              </a:buClr>
              <a:buSzPts val="1300"/>
              <a:buFont typeface="Lato"/>
              <a:buNone/>
            </a:pPr>
            <a:r>
              <a:rPr lang="en-US" sz="1600" b="1" i="0" u="none" strike="noStrike" cap="none" dirty="0">
                <a:solidFill>
                  <a:srgbClr val="7487AD"/>
                </a:solidFill>
                <a:latin typeface="Lato"/>
                <a:ea typeface="Lato"/>
                <a:cs typeface="Lato"/>
                <a:sym typeface="Lato"/>
              </a:rPr>
              <a:t>Word-by-word generation</a:t>
            </a:r>
            <a:endParaRPr sz="1600" dirty="0"/>
          </a:p>
        </p:txBody>
      </p:sp>
      <p:sp>
        <p:nvSpPr>
          <p:cNvPr id="258" name="Google Shape;258;p25"/>
          <p:cNvSpPr txBox="1"/>
          <p:nvPr/>
        </p:nvSpPr>
        <p:spPr>
          <a:xfrm>
            <a:off x="1478322" y="1778558"/>
            <a:ext cx="5182087" cy="3069771"/>
          </a:xfrm>
          <a:prstGeom prst="rect">
            <a:avLst/>
          </a:prstGeom>
          <a:noFill/>
          <a:ln>
            <a:noFill/>
          </a:ln>
        </p:spPr>
        <p:txBody>
          <a:bodyPr spcFirstLastPara="1" wrap="square" lIns="91425" tIns="45700" rIns="91425" bIns="45700" anchor="t" anchorCtr="0">
            <a:norm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More traditional and commonly used</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LSTM generates each word of the caption on at a time, based on the previous word (index), image features and hidden and cell states</a:t>
            </a:r>
            <a:endParaRPr dirty="0"/>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it can potentially result in more diverse and interesting captions</a:t>
            </a:r>
            <a:endParaRPr dirty="0"/>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However, this approach can be slower and more computationally expensive, especially if the length of the captions is long.</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dirty="0"/>
              <a:t>Model Training Implementation</a:t>
            </a:r>
            <a:endParaRPr b="1" dirty="0"/>
          </a:p>
          <a:p>
            <a:pPr marL="0" lvl="0" indent="0" algn="l" rtl="0">
              <a:lnSpc>
                <a:spcPct val="100000"/>
              </a:lnSpc>
              <a:spcBef>
                <a:spcPts val="0"/>
              </a:spcBef>
              <a:spcAft>
                <a:spcPts val="0"/>
              </a:spcAft>
              <a:buSzPts val="2400"/>
              <a:buNone/>
            </a:pPr>
            <a:endParaRPr b="1" dirty="0"/>
          </a:p>
          <a:p>
            <a:pPr marL="0" lvl="0" indent="0" algn="l" rtl="0">
              <a:lnSpc>
                <a:spcPct val="100000"/>
              </a:lnSpc>
              <a:spcBef>
                <a:spcPts val="0"/>
              </a:spcBef>
              <a:spcAft>
                <a:spcPts val="0"/>
              </a:spcAft>
              <a:buSzPts val="2400"/>
              <a:buNone/>
            </a:pPr>
            <a:endParaRPr b="1" dirty="0"/>
          </a:p>
        </p:txBody>
      </p:sp>
      <p:sp>
        <p:nvSpPr>
          <p:cNvPr id="264" name="Google Shape;264;p26"/>
          <p:cNvSpPr txBox="1"/>
          <p:nvPr/>
        </p:nvSpPr>
        <p:spPr>
          <a:xfrm>
            <a:off x="1250087" y="1430087"/>
            <a:ext cx="6397200" cy="36327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FFFFFF"/>
              </a:buClr>
              <a:buSzPts val="1400"/>
              <a:buFont typeface="Lato"/>
              <a:buChar char="❏"/>
            </a:pPr>
            <a:r>
              <a:rPr lang="en-US" b="0" i="0" u="none" strike="noStrike" cap="none" dirty="0">
                <a:solidFill>
                  <a:srgbClr val="FFFFFF"/>
                </a:solidFill>
                <a:latin typeface="Lato"/>
                <a:ea typeface="Lato"/>
                <a:cs typeface="Lato"/>
                <a:sym typeface="Lato"/>
              </a:rPr>
              <a:t>As our dataset is divided into 2 files of images and their corresponding text, we first worked on image dataset.							</a:t>
            </a:r>
            <a:endParaRPr b="0" i="0" u="none" strike="noStrike" cap="none" dirty="0">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US" b="0" i="0" u="none" strike="noStrike" cap="none" dirty="0">
                <a:solidFill>
                  <a:srgbClr val="FFFFFF"/>
                </a:solidFill>
                <a:latin typeface="Lato"/>
                <a:ea typeface="Lato"/>
                <a:cs typeface="Lato"/>
                <a:sym typeface="Lato"/>
              </a:rPr>
              <a:t>Once pre-processed image and their corresponding captions we mapped image feature vector and their tokenized captions together.</a:t>
            </a:r>
            <a:endParaRPr b="0" i="0" u="none" strike="noStrike" cap="none" dirty="0">
              <a:solidFill>
                <a:srgbClr val="FFFFFF"/>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200"/>
              <a:buFont typeface="Arial"/>
              <a:buNone/>
            </a:pPr>
            <a:endParaRPr b="0" i="0" u="none" strike="noStrike" cap="none" dirty="0">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US" b="0" i="0" u="none" strike="noStrike" cap="none" dirty="0">
                <a:solidFill>
                  <a:srgbClr val="FFFFFF"/>
                </a:solidFill>
                <a:latin typeface="Lato"/>
                <a:ea typeface="Lato"/>
                <a:cs typeface="Lato"/>
                <a:sym typeface="Lato"/>
              </a:rPr>
              <a:t>This will help the model to learn vocabulary to predict and generate the captions.</a:t>
            </a:r>
            <a:endParaRPr b="0" i="0" u="none" strike="noStrike" cap="none" dirty="0">
              <a:solidFill>
                <a:srgbClr val="FFFFFF"/>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200"/>
              <a:buFont typeface="Arial"/>
              <a:buNone/>
            </a:pPr>
            <a:endParaRPr b="0" i="0" u="none" strike="noStrike" cap="none" dirty="0">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US" b="0" i="0" u="none" strike="noStrike" cap="none" dirty="0">
                <a:solidFill>
                  <a:srgbClr val="FFFFFF"/>
                </a:solidFill>
                <a:latin typeface="Lato"/>
                <a:ea typeface="Lato"/>
                <a:cs typeface="Lato"/>
                <a:sym typeface="Lato"/>
              </a:rPr>
              <a:t>Next we create architecture for our model, which is divided into 2 parts, image-model and language-model.</a:t>
            </a:r>
            <a:endParaRPr b="0" i="0" u="none" strike="noStrike" cap="none" dirty="0">
              <a:solidFill>
                <a:srgbClr val="FFFFFF"/>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200"/>
              <a:buFont typeface="Arial"/>
              <a:buNone/>
            </a:pPr>
            <a:endParaRPr b="0" i="0" u="none" strike="noStrike" cap="none" dirty="0">
              <a:solidFill>
                <a:srgbClr val="FFFFFF"/>
              </a:solidFill>
              <a:latin typeface="Lato"/>
              <a:ea typeface="Lato"/>
              <a:cs typeface="Lato"/>
              <a:sym typeface="Lato"/>
            </a:endParaRPr>
          </a:p>
          <a:p>
            <a:pPr marL="457200" marR="0" lvl="0" indent="-317500" algn="l" rtl="0">
              <a:lnSpc>
                <a:spcPct val="100000"/>
              </a:lnSpc>
              <a:spcBef>
                <a:spcPts val="0"/>
              </a:spcBef>
              <a:spcAft>
                <a:spcPts val="0"/>
              </a:spcAft>
              <a:buClr>
                <a:srgbClr val="FFFFFF"/>
              </a:buClr>
              <a:buSzPts val="1400"/>
              <a:buFont typeface="Lato"/>
              <a:buChar char="❏"/>
            </a:pPr>
            <a:r>
              <a:rPr lang="en-US" b="0" i="0" u="none" strike="noStrike" cap="none" dirty="0">
                <a:solidFill>
                  <a:srgbClr val="FFFFFF"/>
                </a:solidFill>
                <a:latin typeface="Lato"/>
                <a:ea typeface="Lato"/>
                <a:cs typeface="Lato"/>
                <a:sym typeface="Lato"/>
              </a:rPr>
              <a:t>We then passed our pre-processed data to our architecture and train the model.								</a:t>
            </a:r>
            <a:endParaRPr b="0" i="0" u="none" strike="noStrike" cap="none" dirty="0">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b="0" i="0" u="none" strike="noStrike" cap="none" dirty="0">
              <a:solidFill>
                <a:srgbClr val="FFFFFF"/>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b="0" i="0" u="none" strike="noStrike" cap="none" dirty="0">
              <a:solidFill>
                <a:srgbClr val="FFFF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7"/>
          <p:cNvSpPr txBox="1">
            <a:spLocks noGrp="1"/>
          </p:cNvSpPr>
          <p:nvPr>
            <p:ph type="title"/>
          </p:nvPr>
        </p:nvSpPr>
        <p:spPr>
          <a:xfrm>
            <a:off x="460084" y="180782"/>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Software and Hardware Used</a:t>
            </a:r>
            <a:endParaRPr/>
          </a:p>
        </p:txBody>
      </p:sp>
      <p:sp>
        <p:nvSpPr>
          <p:cNvPr id="270" name="Google Shape;270;p27"/>
          <p:cNvSpPr txBox="1"/>
          <p:nvPr/>
        </p:nvSpPr>
        <p:spPr>
          <a:xfrm>
            <a:off x="1413400" y="1182100"/>
            <a:ext cx="7314000" cy="4463700"/>
          </a:xfrm>
          <a:prstGeom prst="rect">
            <a:avLst/>
          </a:prstGeom>
          <a:noFill/>
          <a:ln>
            <a:noFill/>
          </a:ln>
        </p:spPr>
        <p:txBody>
          <a:bodyPr spcFirstLastPara="1" wrap="square" lIns="91425" tIns="45700" rIns="91425" bIns="45700" anchor="t" anchorCtr="0">
            <a:spAutoFit/>
          </a:bodyPr>
          <a:lstStyle/>
          <a:p>
            <a:pPr marL="457200" marR="0" lvl="0" indent="-342900" algn="l" rtl="0">
              <a:lnSpc>
                <a:spcPct val="100000"/>
              </a:lnSpc>
              <a:spcBef>
                <a:spcPts val="0"/>
              </a:spcBef>
              <a:spcAft>
                <a:spcPts val="0"/>
              </a:spcAft>
              <a:buClr>
                <a:schemeClr val="lt1"/>
              </a:buClr>
              <a:buSzPts val="1800"/>
              <a:buAutoNum type="arabicPeriod"/>
            </a:pPr>
            <a:r>
              <a:rPr lang="en-US" sz="1600" dirty="0">
                <a:solidFill>
                  <a:schemeClr val="lt1"/>
                </a:solidFill>
              </a:rPr>
              <a:t>SOFTWARE Used </a:t>
            </a:r>
            <a:r>
              <a:rPr lang="en-US" sz="1800" dirty="0">
                <a:solidFill>
                  <a:schemeClr val="lt1"/>
                </a:solidFill>
              </a:rPr>
              <a:t>-</a:t>
            </a:r>
            <a:endParaRPr sz="1800" dirty="0">
              <a:solidFill>
                <a:schemeClr val="lt1"/>
              </a:solidFill>
            </a:endParaRPr>
          </a:p>
          <a:p>
            <a:pPr marL="457200" marR="0" lvl="0" indent="0" algn="l" rtl="0">
              <a:lnSpc>
                <a:spcPct val="100000"/>
              </a:lnSpc>
              <a:spcBef>
                <a:spcPts val="0"/>
              </a:spcBef>
              <a:spcAft>
                <a:spcPts val="0"/>
              </a:spcAft>
              <a:buNone/>
            </a:pPr>
            <a:r>
              <a:rPr lang="en-US" sz="1800" dirty="0">
                <a:solidFill>
                  <a:schemeClr val="lt1"/>
                </a:solidFill>
              </a:rPr>
              <a:t> </a:t>
            </a:r>
            <a:endParaRPr sz="1800"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Python</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CUDA 9</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TensorFlow, </a:t>
            </a:r>
            <a:r>
              <a:rPr lang="en-US" dirty="0" err="1">
                <a:solidFill>
                  <a:schemeClr val="lt1"/>
                </a:solidFill>
              </a:rPr>
              <a:t>Keras</a:t>
            </a:r>
            <a:r>
              <a:rPr lang="en-US" dirty="0">
                <a:solidFill>
                  <a:schemeClr val="lt1"/>
                </a:solidFill>
              </a:rPr>
              <a:t>, </a:t>
            </a:r>
            <a:r>
              <a:rPr lang="en-US" dirty="0" err="1">
                <a:solidFill>
                  <a:schemeClr val="lt1"/>
                </a:solidFill>
              </a:rPr>
              <a:t>Numpy</a:t>
            </a:r>
            <a:r>
              <a:rPr lang="en-US" dirty="0">
                <a:solidFill>
                  <a:schemeClr val="lt1"/>
                </a:solidFill>
              </a:rPr>
              <a:t> &amp; Matplotlib</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MACOS (X)</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VS Code (IDE)</a:t>
            </a:r>
            <a:endParaRPr dirty="0">
              <a:solidFill>
                <a:schemeClr val="lt1"/>
              </a:solidFill>
            </a:endParaRPr>
          </a:p>
          <a:p>
            <a:pPr marL="0" marR="0" lvl="0" indent="0" algn="l" rtl="0">
              <a:lnSpc>
                <a:spcPct val="100000"/>
              </a:lnSpc>
              <a:spcBef>
                <a:spcPts val="0"/>
              </a:spcBef>
              <a:spcAft>
                <a:spcPts val="0"/>
              </a:spcAft>
              <a:buNone/>
            </a:pPr>
            <a:endParaRPr sz="1800" dirty="0">
              <a:solidFill>
                <a:schemeClr val="lt1"/>
              </a:solidFill>
            </a:endParaRPr>
          </a:p>
          <a:p>
            <a:pPr marL="457200" marR="0" lvl="0" indent="-342900" algn="l" rtl="0">
              <a:lnSpc>
                <a:spcPct val="100000"/>
              </a:lnSpc>
              <a:spcBef>
                <a:spcPts val="0"/>
              </a:spcBef>
              <a:spcAft>
                <a:spcPts val="0"/>
              </a:spcAft>
              <a:buClr>
                <a:schemeClr val="lt1"/>
              </a:buClr>
              <a:buSzPts val="1800"/>
              <a:buAutoNum type="arabicPeriod"/>
            </a:pPr>
            <a:r>
              <a:rPr lang="en-US" sz="1600" dirty="0">
                <a:solidFill>
                  <a:schemeClr val="lt1"/>
                </a:solidFill>
              </a:rPr>
              <a:t>HARDWARE Used </a:t>
            </a:r>
            <a:r>
              <a:rPr lang="en-US" sz="1800" dirty="0">
                <a:solidFill>
                  <a:schemeClr val="lt1"/>
                </a:solidFill>
              </a:rPr>
              <a:t>-</a:t>
            </a:r>
            <a:endParaRPr sz="1800" dirty="0">
              <a:solidFill>
                <a:schemeClr val="lt1"/>
              </a:solidFill>
            </a:endParaRPr>
          </a:p>
          <a:p>
            <a:pPr marL="457200" marR="0" lvl="0" indent="0" algn="l" rtl="0">
              <a:lnSpc>
                <a:spcPct val="100000"/>
              </a:lnSpc>
              <a:spcBef>
                <a:spcPts val="0"/>
              </a:spcBef>
              <a:spcAft>
                <a:spcPts val="0"/>
              </a:spcAft>
              <a:buNone/>
            </a:pPr>
            <a:endParaRPr sz="1800"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Powerful processor</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Ample RAM (16GB+)</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NVIDIA GPU</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50 GB physical storage</a:t>
            </a:r>
            <a:endParaRPr dirty="0">
              <a:solidFill>
                <a:schemeClr val="lt1"/>
              </a:solidFill>
            </a:endParaRPr>
          </a:p>
          <a:p>
            <a:pPr marL="457200" marR="0" lvl="0" indent="-317500" algn="l" rtl="0">
              <a:lnSpc>
                <a:spcPct val="100000"/>
              </a:lnSpc>
              <a:spcBef>
                <a:spcPts val="0"/>
              </a:spcBef>
              <a:spcAft>
                <a:spcPts val="0"/>
              </a:spcAft>
              <a:buClr>
                <a:schemeClr val="lt1"/>
              </a:buClr>
              <a:buSzPts val="1400"/>
              <a:buChar char="●"/>
            </a:pPr>
            <a:r>
              <a:rPr lang="en-US" dirty="0">
                <a:solidFill>
                  <a:schemeClr val="lt1"/>
                </a:solidFill>
              </a:rPr>
              <a:t>Internet connectivity</a:t>
            </a:r>
            <a:endParaRPr dirty="0">
              <a:solidFill>
                <a:schemeClr val="lt1"/>
              </a:solidFill>
            </a:endParaRPr>
          </a:p>
          <a:p>
            <a:pPr marL="457200" marR="0" lvl="0" indent="0" algn="l" rtl="0">
              <a:lnSpc>
                <a:spcPct val="100000"/>
              </a:lnSpc>
              <a:spcBef>
                <a:spcPts val="0"/>
              </a:spcBef>
              <a:spcAft>
                <a:spcPts val="0"/>
              </a:spcAft>
              <a:buNone/>
            </a:pPr>
            <a:endParaRPr sz="1800" dirty="0">
              <a:solidFill>
                <a:schemeClr val="lt1"/>
              </a:solidFill>
            </a:endParaRPr>
          </a:p>
          <a:p>
            <a:pPr marL="171450" marR="0" lvl="0" indent="-95250" algn="l" rtl="0">
              <a:lnSpc>
                <a:spcPct val="100000"/>
              </a:lnSpc>
              <a:spcBef>
                <a:spcPts val="0"/>
              </a:spcBef>
              <a:spcAft>
                <a:spcPts val="0"/>
              </a:spcAft>
              <a:buNone/>
            </a:pPr>
            <a:r>
              <a:rPr lang="en-US" sz="1800" dirty="0">
                <a:solidFill>
                  <a:schemeClr val="lt1"/>
                </a:solidFill>
              </a:rPr>
              <a:t>      </a:t>
            </a:r>
            <a:endParaRPr sz="1800" dirty="0">
              <a:solidFill>
                <a:schemeClr val="lt1"/>
              </a:solidFill>
            </a:endParaRPr>
          </a:p>
          <a:p>
            <a:pPr marL="171450" marR="0" lvl="0" indent="-95250" algn="l" rtl="0">
              <a:lnSpc>
                <a:spcPct val="100000"/>
              </a:lnSpc>
              <a:spcBef>
                <a:spcPts val="0"/>
              </a:spcBef>
              <a:spcAft>
                <a:spcPts val="0"/>
              </a:spcAft>
              <a:buClr>
                <a:schemeClr val="lt1"/>
              </a:buClr>
              <a:buSzPts val="1200"/>
              <a:buFont typeface="Arial"/>
              <a:buNone/>
            </a:pPr>
            <a:endParaRPr sz="1800" dirty="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8"/>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Flow of the Web-Application</a:t>
            </a:r>
            <a:endParaRPr/>
          </a:p>
        </p:txBody>
      </p:sp>
      <p:pic>
        <p:nvPicPr>
          <p:cNvPr id="276" name="Google Shape;276;p28"/>
          <p:cNvPicPr preferRelativeResize="0"/>
          <p:nvPr/>
        </p:nvPicPr>
        <p:blipFill>
          <a:blip r:embed="rId3">
            <a:alphaModFix/>
          </a:blip>
          <a:stretch>
            <a:fillRect/>
          </a:stretch>
        </p:blipFill>
        <p:spPr>
          <a:xfrm>
            <a:off x="1462313" y="1366951"/>
            <a:ext cx="6709274" cy="33827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9"/>
          <p:cNvSpPr txBox="1">
            <a:spLocks noGrp="1"/>
          </p:cNvSpPr>
          <p:nvPr>
            <p:ph type="title"/>
          </p:nvPr>
        </p:nvSpPr>
        <p:spPr>
          <a:xfrm>
            <a:off x="1052550" y="-1096225"/>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
        <p:nvSpPr>
          <p:cNvPr id="282" name="Google Shape;282;p29"/>
          <p:cNvSpPr txBox="1"/>
          <p:nvPr/>
        </p:nvSpPr>
        <p:spPr>
          <a:xfrm>
            <a:off x="1052550" y="609925"/>
            <a:ext cx="46695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chemeClr val="lt1"/>
                </a:solidFill>
                <a:latin typeface="Montserrat"/>
                <a:ea typeface="Montserrat"/>
                <a:cs typeface="Montserrat"/>
                <a:sym typeface="Montserrat"/>
              </a:rPr>
              <a:t>Live Demo Results</a:t>
            </a:r>
            <a:endParaRPr sz="2400" b="0" i="0" u="none" strike="noStrike" cap="none" dirty="0">
              <a:solidFill>
                <a:schemeClr val="lt1"/>
              </a:solidFill>
              <a:latin typeface="Montserrat"/>
              <a:ea typeface="Montserrat"/>
              <a:cs typeface="Montserrat"/>
              <a:sym typeface="Montserrat"/>
            </a:endParaRPr>
          </a:p>
        </p:txBody>
      </p:sp>
      <p:pic>
        <p:nvPicPr>
          <p:cNvPr id="283" name="Google Shape;283;p29"/>
          <p:cNvPicPr preferRelativeResize="0"/>
          <p:nvPr/>
        </p:nvPicPr>
        <p:blipFill>
          <a:blip r:embed="rId3">
            <a:alphaModFix/>
          </a:blip>
          <a:stretch>
            <a:fillRect/>
          </a:stretch>
        </p:blipFill>
        <p:spPr>
          <a:xfrm>
            <a:off x="248000" y="1760325"/>
            <a:ext cx="4066675" cy="2382775"/>
          </a:xfrm>
          <a:prstGeom prst="rect">
            <a:avLst/>
          </a:prstGeom>
          <a:noFill/>
          <a:ln>
            <a:noFill/>
          </a:ln>
        </p:spPr>
      </p:pic>
      <p:pic>
        <p:nvPicPr>
          <p:cNvPr id="284" name="Google Shape;284;p29"/>
          <p:cNvPicPr preferRelativeResize="0"/>
          <p:nvPr/>
        </p:nvPicPr>
        <p:blipFill>
          <a:blip r:embed="rId4">
            <a:alphaModFix/>
          </a:blip>
          <a:stretch>
            <a:fillRect/>
          </a:stretch>
        </p:blipFill>
        <p:spPr>
          <a:xfrm>
            <a:off x="4783475" y="1760325"/>
            <a:ext cx="4066675" cy="2382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0"/>
          <p:cNvSpPr txBox="1">
            <a:spLocks noGrp="1"/>
          </p:cNvSpPr>
          <p:nvPr>
            <p:ph type="title"/>
          </p:nvPr>
        </p:nvSpPr>
        <p:spPr>
          <a:xfrm>
            <a:off x="1297500" y="211525"/>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dirty="0"/>
              <a:t>Analysis</a:t>
            </a:r>
            <a:endParaRPr dirty="0"/>
          </a:p>
          <a:p>
            <a:pPr marL="0" lvl="0" indent="0" algn="l" rtl="0">
              <a:lnSpc>
                <a:spcPct val="100000"/>
              </a:lnSpc>
              <a:spcBef>
                <a:spcPts val="0"/>
              </a:spcBef>
              <a:spcAft>
                <a:spcPts val="0"/>
              </a:spcAft>
              <a:buSzPts val="2400"/>
              <a:buNone/>
            </a:pPr>
            <a:endParaRPr dirty="0"/>
          </a:p>
          <a:p>
            <a:pPr marL="0" lvl="0" indent="0" algn="l" rtl="0">
              <a:lnSpc>
                <a:spcPct val="100000"/>
              </a:lnSpc>
              <a:spcBef>
                <a:spcPts val="0"/>
              </a:spcBef>
              <a:spcAft>
                <a:spcPts val="0"/>
              </a:spcAft>
              <a:buSzPts val="2400"/>
              <a:buNone/>
            </a:pPr>
            <a:endParaRPr dirty="0"/>
          </a:p>
        </p:txBody>
      </p:sp>
      <p:sp>
        <p:nvSpPr>
          <p:cNvPr id="290" name="Google Shape;290;p30"/>
          <p:cNvSpPr txBox="1"/>
          <p:nvPr/>
        </p:nvSpPr>
        <p:spPr>
          <a:xfrm>
            <a:off x="1297500" y="777800"/>
            <a:ext cx="6803700" cy="1261854"/>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lt1"/>
              </a:buClr>
              <a:buSzPts val="1400"/>
              <a:buFont typeface="Lato"/>
              <a:buChar char="❏"/>
            </a:pPr>
            <a:r>
              <a:rPr lang="en-US" sz="1400" b="0" i="0" u="none" strike="noStrike" cap="none" dirty="0">
                <a:solidFill>
                  <a:schemeClr val="lt1"/>
                </a:solidFill>
                <a:latin typeface="Lato"/>
                <a:ea typeface="Lato"/>
                <a:cs typeface="Lato"/>
                <a:sym typeface="Lato"/>
              </a:rPr>
              <a:t>We trained our model on a dataset of around 16000 </a:t>
            </a:r>
            <a:r>
              <a:rPr lang="en-US" sz="1400" b="0" i="0" u="none" strike="noStrike" cap="none" dirty="0" err="1">
                <a:solidFill>
                  <a:schemeClr val="lt1"/>
                </a:solidFill>
                <a:latin typeface="Lato"/>
                <a:ea typeface="Lato"/>
                <a:cs typeface="Lato"/>
                <a:sym typeface="Lato"/>
              </a:rPr>
              <a:t>flickr</a:t>
            </a:r>
            <a:r>
              <a:rPr lang="en-US" sz="1400" b="0" i="0" u="none" strike="noStrike" cap="none" dirty="0">
                <a:solidFill>
                  <a:schemeClr val="lt1"/>
                </a:solidFill>
                <a:latin typeface="Lato"/>
                <a:ea typeface="Lato"/>
                <a:cs typeface="Lato"/>
                <a:sym typeface="Lato"/>
              </a:rPr>
              <a:t> images. Model training took about </a:t>
            </a:r>
            <a:r>
              <a:rPr lang="en-US" dirty="0">
                <a:solidFill>
                  <a:schemeClr val="lt1"/>
                </a:solidFill>
                <a:latin typeface="Lato"/>
                <a:ea typeface="Lato"/>
                <a:cs typeface="Lato"/>
                <a:sym typeface="Lato"/>
              </a:rPr>
              <a:t>16</a:t>
            </a:r>
            <a:r>
              <a:rPr lang="en-US" sz="1400" b="0" i="0" u="none" strike="noStrike" cap="none" dirty="0">
                <a:solidFill>
                  <a:schemeClr val="lt1"/>
                </a:solidFill>
                <a:latin typeface="Lato"/>
                <a:ea typeface="Lato"/>
                <a:cs typeface="Lato"/>
                <a:sym typeface="Lato"/>
              </a:rPr>
              <a:t> hours. We were able to obtain an accuracy of about 60% for our model on training data.									</a:t>
            </a:r>
            <a:endParaRPr sz="1400" b="0" i="0" u="none" strike="noStrike" cap="none" dirty="0">
              <a:solidFill>
                <a:schemeClr val="lt1"/>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p:txBody>
      </p:sp>
      <p:pic>
        <p:nvPicPr>
          <p:cNvPr id="291" name="Google Shape;291;p30"/>
          <p:cNvPicPr preferRelativeResize="0"/>
          <p:nvPr/>
        </p:nvPicPr>
        <p:blipFill rotWithShape="1">
          <a:blip r:embed="rId3">
            <a:alphaModFix/>
          </a:blip>
          <a:srcRect/>
          <a:stretch/>
        </p:blipFill>
        <p:spPr>
          <a:xfrm>
            <a:off x="5423200" y="1864350"/>
            <a:ext cx="3319791" cy="2276925"/>
          </a:xfrm>
          <a:prstGeom prst="rect">
            <a:avLst/>
          </a:prstGeom>
          <a:noFill/>
          <a:ln>
            <a:noFill/>
          </a:ln>
        </p:spPr>
      </p:pic>
      <p:sp>
        <p:nvSpPr>
          <p:cNvPr id="292" name="Google Shape;292;p30"/>
          <p:cNvSpPr txBox="1"/>
          <p:nvPr/>
        </p:nvSpPr>
        <p:spPr>
          <a:xfrm>
            <a:off x="1297500" y="1548825"/>
            <a:ext cx="3953700" cy="34170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lt1"/>
              </a:buClr>
              <a:buSzPts val="1400"/>
              <a:buFont typeface="Lato"/>
              <a:buChar char="❏"/>
            </a:pPr>
            <a:r>
              <a:rPr lang="en-US" sz="1400" b="0" i="0" u="none" strike="noStrike" cap="none" dirty="0">
                <a:solidFill>
                  <a:schemeClr val="lt1"/>
                </a:solidFill>
                <a:latin typeface="Lato"/>
                <a:ea typeface="Lato"/>
                <a:cs typeface="Lato"/>
                <a:sym typeface="Lato"/>
              </a:rPr>
              <a:t>Along Y-axis we have Number of epochs.</a:t>
            </a:r>
            <a:endParaRPr sz="1400" b="0" i="0" u="none" strike="noStrike" cap="none" dirty="0">
              <a:solidFill>
                <a:schemeClr val="lt1"/>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lt1"/>
                </a:solidFill>
                <a:latin typeface="Lato"/>
                <a:ea typeface="Lato"/>
                <a:cs typeface="Lato"/>
                <a:sym typeface="Lato"/>
              </a:rPr>
              <a:t>Along X-axis we have values for loss and accuracy. As we can see range of loss values is from [1,5) and of accuracy is of [0,1), we have </a:t>
            </a:r>
            <a:r>
              <a:rPr lang="en-US" sz="1400" b="0" i="0" u="none" strike="noStrike" cap="none" dirty="0" err="1">
                <a:solidFill>
                  <a:schemeClr val="lt1"/>
                </a:solidFill>
                <a:latin typeface="Lato"/>
                <a:ea typeface="Lato"/>
                <a:cs typeface="Lato"/>
                <a:sym typeface="Lato"/>
              </a:rPr>
              <a:t>standardised</a:t>
            </a:r>
            <a:r>
              <a:rPr lang="en-US" sz="1400" b="0" i="0" u="none" strike="noStrike" cap="none" dirty="0">
                <a:solidFill>
                  <a:schemeClr val="lt1"/>
                </a:solidFill>
                <a:latin typeface="Lato"/>
                <a:ea typeface="Lato"/>
                <a:cs typeface="Lato"/>
                <a:sym typeface="Lato"/>
              </a:rPr>
              <a:t> the value points for loss in range to [0,1] using Normalization.						</a:t>
            </a:r>
            <a:endParaRPr sz="1400" b="0" i="0" u="none" strike="noStrike" cap="none" dirty="0">
              <a:solidFill>
                <a:schemeClr val="lt1"/>
              </a:solidFill>
              <a:latin typeface="Lato"/>
              <a:ea typeface="Lato"/>
              <a:cs typeface="Lato"/>
              <a:sym typeface="Lato"/>
            </a:endParaRPr>
          </a:p>
          <a:p>
            <a:pPr marL="457200" marR="0" lvl="0" indent="-317500" algn="l" rtl="0">
              <a:lnSpc>
                <a:spcPct val="100000"/>
              </a:lnSpc>
              <a:spcBef>
                <a:spcPts val="0"/>
              </a:spcBef>
              <a:spcAft>
                <a:spcPts val="0"/>
              </a:spcAft>
              <a:buClr>
                <a:schemeClr val="lt1"/>
              </a:buClr>
              <a:buSzPts val="1400"/>
              <a:buFont typeface="Lato"/>
              <a:buChar char="❏"/>
            </a:pPr>
            <a:r>
              <a:rPr lang="en-US" sz="1400" b="0" i="0" u="none" strike="noStrike" cap="none" dirty="0">
                <a:solidFill>
                  <a:schemeClr val="lt1"/>
                </a:solidFill>
                <a:latin typeface="Lato"/>
                <a:ea typeface="Lato"/>
                <a:cs typeface="Lato"/>
                <a:sym typeface="Lato"/>
              </a:rPr>
              <a:t>From the graph, we can see that initially accuracy increased exponentially but as epochs increased rate of increase in accuracy decreased and ended at about </a:t>
            </a:r>
            <a:r>
              <a:rPr lang="en-US" dirty="0">
                <a:solidFill>
                  <a:schemeClr val="lt1"/>
                </a:solidFill>
                <a:latin typeface="Lato"/>
                <a:ea typeface="Lato"/>
                <a:cs typeface="Lato"/>
                <a:sym typeface="Lato"/>
              </a:rPr>
              <a:t>59.8</a:t>
            </a:r>
            <a:r>
              <a:rPr lang="en-US" sz="1400" b="0" i="0" u="none" strike="noStrike" cap="none" dirty="0">
                <a:solidFill>
                  <a:schemeClr val="lt1"/>
                </a:solidFill>
                <a:latin typeface="Lato"/>
                <a:ea typeface="Lato"/>
                <a:cs typeface="Lato"/>
                <a:sym typeface="Lato"/>
              </a:rPr>
              <a:t>%. Whereas loss valued decreased with increase in number of epochs.</a:t>
            </a:r>
            <a:endParaRPr sz="1400" b="0" i="0" u="none" strike="noStrike" cap="none" dirty="0">
              <a:solidFill>
                <a:schemeClr val="lt1"/>
              </a:solidFill>
              <a:latin typeface="Lato"/>
              <a:ea typeface="Lato"/>
              <a:cs typeface="Lato"/>
              <a:sym typeface="Lato"/>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dk1"/>
        </a:solidFill>
        <a:effectLst/>
      </p:bgPr>
    </p:bg>
    <p:spTree>
      <p:nvGrpSpPr>
        <p:cNvPr id="1" name="Shape 296"/>
        <p:cNvGrpSpPr/>
        <p:nvPr/>
      </p:nvGrpSpPr>
      <p:grpSpPr>
        <a:xfrm>
          <a:off x="0" y="0"/>
          <a:ext cx="0" cy="0"/>
          <a:chOff x="0" y="0"/>
          <a:chExt cx="0" cy="0"/>
        </a:xfrm>
      </p:grpSpPr>
      <p:sp>
        <p:nvSpPr>
          <p:cNvPr id="297" name="Google Shape;297;p31"/>
          <p:cNvSpPr txBox="1"/>
          <p:nvPr/>
        </p:nvSpPr>
        <p:spPr>
          <a:xfrm>
            <a:off x="160107" y="192915"/>
            <a:ext cx="4248300" cy="461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chemeClr val="lt1"/>
                </a:solidFill>
                <a:latin typeface="Arial"/>
                <a:ea typeface="Arial"/>
                <a:cs typeface="Arial"/>
                <a:sym typeface="Arial"/>
              </a:rPr>
              <a:t>Timeline of our Project :-</a:t>
            </a:r>
            <a:endParaRPr sz="2400"/>
          </a:p>
        </p:txBody>
      </p:sp>
      <p:sp>
        <p:nvSpPr>
          <p:cNvPr id="298" name="Google Shape;298;p31"/>
          <p:cNvSpPr txBox="1"/>
          <p:nvPr/>
        </p:nvSpPr>
        <p:spPr>
          <a:xfrm>
            <a:off x="160097" y="-475869"/>
            <a:ext cx="6929486" cy="477054"/>
          </a:xfrm>
          <a:prstGeom prst="rect">
            <a:avLst/>
          </a:prstGeom>
          <a:noFill/>
          <a:ln>
            <a:noFill/>
          </a:ln>
        </p:spPr>
        <p:txBody>
          <a:bodyPr spcFirstLastPara="1" wrap="square" lIns="91425" tIns="45700" rIns="91425" bIns="45700" anchor="t" anchorCtr="0">
            <a:spAutoFit/>
          </a:bodyPr>
          <a:lstStyle/>
          <a:p>
            <a:pPr marL="0" marR="0" lvl="0" indent="-158750" algn="l" rtl="0">
              <a:lnSpc>
                <a:spcPct val="100000"/>
              </a:lnSpc>
              <a:spcBef>
                <a:spcPts val="0"/>
              </a:spcBef>
              <a:spcAft>
                <a:spcPts val="0"/>
              </a:spcAft>
              <a:buClr>
                <a:srgbClr val="000000"/>
              </a:buClr>
              <a:buSzPts val="2500"/>
              <a:buFont typeface="Noto Sans Symbols"/>
              <a:buChar char="⮚"/>
            </a:pPr>
            <a:r>
              <a:rPr lang="en-US" sz="2500" b="0" i="0" u="none" strike="noStrike" cap="none">
                <a:solidFill>
                  <a:schemeClr val="accent1"/>
                </a:solidFill>
                <a:latin typeface="Arial"/>
                <a:ea typeface="Arial"/>
                <a:cs typeface="Arial"/>
                <a:sym typeface="Arial"/>
              </a:rPr>
              <a:t>Plan of Work</a:t>
            </a:r>
            <a:endParaRPr sz="2500" b="0" i="0" u="none" strike="noStrike" cap="none">
              <a:solidFill>
                <a:schemeClr val="accent1"/>
              </a:solidFill>
              <a:latin typeface="Arial"/>
              <a:ea typeface="Arial"/>
              <a:cs typeface="Arial"/>
              <a:sym typeface="Arial"/>
            </a:endParaRPr>
          </a:p>
        </p:txBody>
      </p:sp>
      <p:graphicFrame>
        <p:nvGraphicFramePr>
          <p:cNvPr id="299" name="Google Shape;299;p31"/>
          <p:cNvGraphicFramePr/>
          <p:nvPr/>
        </p:nvGraphicFramePr>
        <p:xfrm>
          <a:off x="464317" y="1036320"/>
          <a:ext cx="8215325" cy="3776415"/>
        </p:xfrm>
        <a:graphic>
          <a:graphicData uri="http://schemas.openxmlformats.org/drawingml/2006/table">
            <a:tbl>
              <a:tblPr firstRow="1" bandRow="1">
                <a:noFill/>
                <a:tableStyleId>{6492E532-A892-4F81-A312-8D951FC1ADC1}</a:tableStyleId>
              </a:tblPr>
              <a:tblGrid>
                <a:gridCol w="1480250">
                  <a:extLst>
                    <a:ext uri="{9D8B030D-6E8A-4147-A177-3AD203B41FA5}">
                      <a16:colId xmlns:a16="http://schemas.microsoft.com/office/drawing/2014/main" val="20000"/>
                    </a:ext>
                  </a:extLst>
                </a:gridCol>
                <a:gridCol w="666100">
                  <a:extLst>
                    <a:ext uri="{9D8B030D-6E8A-4147-A177-3AD203B41FA5}">
                      <a16:colId xmlns:a16="http://schemas.microsoft.com/office/drawing/2014/main" val="20001"/>
                    </a:ext>
                  </a:extLst>
                </a:gridCol>
                <a:gridCol w="666100">
                  <a:extLst>
                    <a:ext uri="{9D8B030D-6E8A-4147-A177-3AD203B41FA5}">
                      <a16:colId xmlns:a16="http://schemas.microsoft.com/office/drawing/2014/main" val="20002"/>
                    </a:ext>
                  </a:extLst>
                </a:gridCol>
                <a:gridCol w="666100">
                  <a:extLst>
                    <a:ext uri="{9D8B030D-6E8A-4147-A177-3AD203B41FA5}">
                      <a16:colId xmlns:a16="http://schemas.microsoft.com/office/drawing/2014/main" val="20003"/>
                    </a:ext>
                  </a:extLst>
                </a:gridCol>
                <a:gridCol w="740125">
                  <a:extLst>
                    <a:ext uri="{9D8B030D-6E8A-4147-A177-3AD203B41FA5}">
                      <a16:colId xmlns:a16="http://schemas.microsoft.com/office/drawing/2014/main" val="20004"/>
                    </a:ext>
                  </a:extLst>
                </a:gridCol>
                <a:gridCol w="639075">
                  <a:extLst>
                    <a:ext uri="{9D8B030D-6E8A-4147-A177-3AD203B41FA5}">
                      <a16:colId xmlns:a16="http://schemas.microsoft.com/office/drawing/2014/main" val="20005"/>
                    </a:ext>
                  </a:extLst>
                </a:gridCol>
                <a:gridCol w="642950">
                  <a:extLst>
                    <a:ext uri="{9D8B030D-6E8A-4147-A177-3AD203B41FA5}">
                      <a16:colId xmlns:a16="http://schemas.microsoft.com/office/drawing/2014/main" val="20006"/>
                    </a:ext>
                  </a:extLst>
                </a:gridCol>
                <a:gridCol w="716325">
                  <a:extLst>
                    <a:ext uri="{9D8B030D-6E8A-4147-A177-3AD203B41FA5}">
                      <a16:colId xmlns:a16="http://schemas.microsoft.com/office/drawing/2014/main" val="20007"/>
                    </a:ext>
                  </a:extLst>
                </a:gridCol>
                <a:gridCol w="666100">
                  <a:extLst>
                    <a:ext uri="{9D8B030D-6E8A-4147-A177-3AD203B41FA5}">
                      <a16:colId xmlns:a16="http://schemas.microsoft.com/office/drawing/2014/main" val="20008"/>
                    </a:ext>
                  </a:extLst>
                </a:gridCol>
                <a:gridCol w="666100">
                  <a:extLst>
                    <a:ext uri="{9D8B030D-6E8A-4147-A177-3AD203B41FA5}">
                      <a16:colId xmlns:a16="http://schemas.microsoft.com/office/drawing/2014/main" val="20009"/>
                    </a:ext>
                  </a:extLst>
                </a:gridCol>
                <a:gridCol w="666100">
                  <a:extLst>
                    <a:ext uri="{9D8B030D-6E8A-4147-A177-3AD203B41FA5}">
                      <a16:colId xmlns:a16="http://schemas.microsoft.com/office/drawing/2014/main" val="20010"/>
                    </a:ext>
                  </a:extLst>
                </a:gridCol>
              </a:tblGrid>
              <a:tr h="847950">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600" u="none" strike="noStrike" cap="none">
                          <a:latin typeface="Times New Roman"/>
                          <a:ea typeface="Times New Roman"/>
                          <a:cs typeface="Times New Roman"/>
                          <a:sym typeface="Times New Roman"/>
                        </a:rPr>
                        <a:t>Aug 2022</a:t>
                      </a:r>
                      <a:endParaRPr sz="1600" u="none" strike="noStrike" cap="none">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Sep 2022</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latin typeface="Times New Roman"/>
                          <a:ea typeface="Times New Roman"/>
                          <a:cs typeface="Times New Roman"/>
                          <a:sym typeface="Times New Roman"/>
                        </a:rPr>
                        <a:t>Oct 2022</a:t>
                      </a:r>
                      <a:endParaRPr sz="160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latin typeface="Times New Roman"/>
                          <a:ea typeface="Times New Roman"/>
                          <a:cs typeface="Times New Roman"/>
                          <a:sym typeface="Times New Roman"/>
                        </a:rPr>
                        <a:t>Nov 2022</a:t>
                      </a:r>
                      <a:endParaRPr sz="160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latin typeface="Times New Roman"/>
                          <a:ea typeface="Times New Roman"/>
                          <a:cs typeface="Times New Roman"/>
                          <a:sym typeface="Times New Roman"/>
                        </a:rPr>
                        <a:t>Dec</a:t>
                      </a:r>
                      <a:endParaRPr dirty="0"/>
                    </a:p>
                    <a:p>
                      <a:pPr marL="0" marR="0" lvl="0" indent="0" algn="l" rtl="0">
                        <a:lnSpc>
                          <a:spcPct val="100000"/>
                        </a:lnSpc>
                        <a:spcBef>
                          <a:spcPts val="0"/>
                        </a:spcBef>
                        <a:spcAft>
                          <a:spcPts val="0"/>
                        </a:spcAft>
                        <a:buClr>
                          <a:srgbClr val="000000"/>
                        </a:buClr>
                        <a:buSzPts val="1600"/>
                        <a:buFont typeface="Arial"/>
                        <a:buNone/>
                      </a:pPr>
                      <a:r>
                        <a:rPr lang="en-US" sz="1600" u="none" strike="noStrike" cap="none" dirty="0">
                          <a:latin typeface="Times New Roman"/>
                          <a:ea typeface="Times New Roman"/>
                          <a:cs typeface="Times New Roman"/>
                          <a:sym typeface="Times New Roman"/>
                        </a:rPr>
                        <a:t>2022</a:t>
                      </a:r>
                      <a:endParaRPr sz="1600" u="none" strike="noStrike" cap="none" dirty="0">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Jan 2023</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Feb 2023</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Mar 2023</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Apr 2023</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600"/>
                        <a:buFont typeface="Arial"/>
                        <a:buNone/>
                      </a:pPr>
                      <a:r>
                        <a:rPr lang="en-US" sz="1600" u="none" strike="noStrike" cap="none">
                          <a:latin typeface="Times New Roman"/>
                          <a:ea typeface="Times New Roman"/>
                          <a:cs typeface="Times New Roman"/>
                          <a:sym typeface="Times New Roman"/>
                        </a:rPr>
                        <a:t>May2023</a:t>
                      </a:r>
                      <a:endParaRPr sz="1600" u="none" strike="noStrike" cap="none">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600" u="none" strike="noStrike" cap="none"/>
                    </a:p>
                  </a:txBody>
                  <a:tcPr marL="91450" marR="91450" marT="45725" marB="45725"/>
                </a:tc>
                <a:extLst>
                  <a:ext uri="{0D108BD9-81ED-4DB2-BD59-A6C34878D82A}">
                    <a16:rowId xmlns:a16="http://schemas.microsoft.com/office/drawing/2014/main" val="10000"/>
                  </a:ext>
                </a:extLst>
              </a:tr>
              <a:tr h="464175">
                <a:tc>
                  <a:txBody>
                    <a:bodyPr/>
                    <a:lstStyle/>
                    <a:p>
                      <a:pPr marL="0" marR="0" lvl="0" indent="0" algn="just" rtl="0">
                        <a:lnSpc>
                          <a:spcPct val="100000"/>
                        </a:lnSpc>
                        <a:spcBef>
                          <a:spcPts val="0"/>
                        </a:spcBef>
                        <a:spcAft>
                          <a:spcPts val="0"/>
                        </a:spcAft>
                        <a:buNone/>
                      </a:pPr>
                      <a:r>
                        <a:rPr lang="en-US" sz="1400" u="none" strike="noStrike" cap="none">
                          <a:latin typeface="Times New Roman"/>
                          <a:ea typeface="Times New Roman"/>
                          <a:cs typeface="Times New Roman"/>
                          <a:sym typeface="Times New Roman"/>
                        </a:rPr>
                        <a:t>Topic Select</a:t>
                      </a:r>
                      <a:endParaRPr sz="1400" u="none" strike="noStrike" cap="none">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00B0F0"/>
                    </a:solidFill>
                  </a:tcPr>
                </a:tc>
                <a:tc>
                  <a:txBody>
                    <a:bodyPr/>
                    <a:lstStyle/>
                    <a:p>
                      <a:pPr marL="0" marR="0" lvl="0" indent="0" algn="l" rtl="0">
                        <a:lnSpc>
                          <a:spcPct val="100000"/>
                        </a:lnSpc>
                        <a:spcBef>
                          <a:spcPts val="0"/>
                        </a:spcBef>
                        <a:spcAft>
                          <a:spcPts val="0"/>
                        </a:spcAft>
                        <a:buNone/>
                      </a:pPr>
                      <a:endParaRPr sz="1400" u="none" strike="noStrike" cap="none">
                        <a:solidFill>
                          <a:schemeClr val="dk1"/>
                        </a:solidFill>
                        <a:latin typeface="Arial"/>
                        <a:ea typeface="Arial"/>
                        <a:cs typeface="Arial"/>
                        <a:sym typeface="Arial"/>
                      </a:endParaRPr>
                    </a:p>
                  </a:txBody>
                  <a:tcPr marL="91450" marR="91450" marT="45725" marB="45725">
                    <a:solidFill>
                      <a:srgbClr val="00B0F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1"/>
                  </a:ext>
                </a:extLst>
              </a:tr>
              <a:tr h="457125">
                <a:tc>
                  <a:txBody>
                    <a:bodyPr/>
                    <a:lstStyle/>
                    <a:p>
                      <a:pPr marL="0" marR="0" lvl="0" indent="0" algn="just" rtl="0">
                        <a:lnSpc>
                          <a:spcPct val="100000"/>
                        </a:lnSpc>
                        <a:spcBef>
                          <a:spcPts val="0"/>
                        </a:spcBef>
                        <a:spcAft>
                          <a:spcPts val="0"/>
                        </a:spcAft>
                        <a:buNone/>
                      </a:pPr>
                      <a:r>
                        <a:rPr lang="en-US" sz="1400" u="none" strike="noStrike" cap="none">
                          <a:solidFill>
                            <a:schemeClr val="dk1"/>
                          </a:solidFill>
                          <a:latin typeface="Times New Roman"/>
                          <a:ea typeface="Times New Roman"/>
                          <a:cs typeface="Times New Roman"/>
                          <a:sym typeface="Times New Roman"/>
                        </a:rPr>
                        <a:t>Documentation</a:t>
                      </a:r>
                      <a:endParaRPr sz="1400" u="none" strike="noStrike" cap="none">
                        <a:solidFill>
                          <a:schemeClr val="dk1"/>
                        </a:solidFill>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00B05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00B05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2"/>
                  </a:ext>
                </a:extLst>
              </a:tr>
              <a:tr h="485575">
                <a:tc>
                  <a:txBody>
                    <a:bodyPr/>
                    <a:lstStyle/>
                    <a:p>
                      <a:pPr marL="0" marR="0" lvl="0" indent="0" algn="just"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Technology review</a:t>
                      </a:r>
                      <a:endParaRPr sz="1400" b="0" i="0" u="none" strike="noStrike" cap="none">
                        <a:solidFill>
                          <a:srgbClr val="000000"/>
                        </a:solidFill>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dirty="0"/>
                    </a:p>
                  </a:txBody>
                  <a:tcPr marL="91450" marR="91450" marT="45725" marB="45725">
                    <a:solidFill>
                      <a:srgbClr val="FFC00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FFC00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3"/>
                  </a:ext>
                </a:extLst>
              </a:tr>
              <a:tr h="513700">
                <a:tc>
                  <a:txBody>
                    <a:bodyPr/>
                    <a:lstStyle/>
                    <a:p>
                      <a:pPr marL="0" marR="0" lvl="0" indent="0" algn="just"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Implementation</a:t>
                      </a:r>
                      <a:endParaRPr sz="1400" b="0" i="0" u="none" strike="noStrike" cap="none">
                        <a:solidFill>
                          <a:srgbClr val="000000"/>
                        </a:solidFill>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0070C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0070C0"/>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4"/>
                  </a:ext>
                </a:extLst>
              </a:tr>
              <a:tr h="457125">
                <a:tc>
                  <a:txBody>
                    <a:bodyPr/>
                    <a:lstStyle/>
                    <a:p>
                      <a:pPr marL="0" marR="0" lvl="0" indent="0" algn="just"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Testing and debugging</a:t>
                      </a:r>
                      <a:endParaRPr sz="1400" b="0" i="0" u="none" strike="noStrike" cap="none">
                        <a:solidFill>
                          <a:srgbClr val="000000"/>
                        </a:solidFill>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solidFill>
                      <a:srgbClr val="B3B9C6"/>
                    </a:solidFill>
                  </a:tcPr>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5"/>
                  </a:ext>
                </a:extLst>
              </a:tr>
              <a:tr h="457125">
                <a:tc>
                  <a:txBody>
                    <a:bodyPr/>
                    <a:lstStyle/>
                    <a:p>
                      <a:pPr marL="0" marR="0" lvl="0" indent="0" algn="just"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Times New Roman"/>
                          <a:ea typeface="Times New Roman"/>
                          <a:cs typeface="Times New Roman"/>
                          <a:sym typeface="Times New Roman"/>
                        </a:rPr>
                        <a:t>Deployment</a:t>
                      </a:r>
                      <a:endParaRPr sz="1400" b="0" i="0" u="none" strike="noStrike" cap="none">
                        <a:solidFill>
                          <a:srgbClr val="000000"/>
                        </a:solidFill>
                        <a:latin typeface="Times New Roman"/>
                        <a:ea typeface="Times New Roman"/>
                        <a:cs typeface="Times New Roman"/>
                        <a:sym typeface="Times New Roman"/>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dirty="0"/>
                    </a:p>
                  </a:txBody>
                  <a:tcPr marL="91450" marR="91450" marT="45725" marB="45725">
                    <a:solidFill>
                      <a:srgbClr val="7030A0"/>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2"/>
          <p:cNvSpPr txBox="1">
            <a:spLocks noGrp="1"/>
          </p:cNvSpPr>
          <p:nvPr>
            <p:ph type="title"/>
          </p:nvPr>
        </p:nvSpPr>
        <p:spPr>
          <a:xfrm>
            <a:off x="546144" y="135466"/>
            <a:ext cx="4587000" cy="850673"/>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US" sz="2400" b="1"/>
              <a:t>Conclusion</a:t>
            </a:r>
            <a:endParaRPr sz="3200"/>
          </a:p>
        </p:txBody>
      </p:sp>
      <p:sp>
        <p:nvSpPr>
          <p:cNvPr id="305" name="Google Shape;305;p32"/>
          <p:cNvSpPr txBox="1"/>
          <p:nvPr/>
        </p:nvSpPr>
        <p:spPr>
          <a:xfrm>
            <a:off x="881238" y="1185125"/>
            <a:ext cx="6129600" cy="3540300"/>
          </a:xfrm>
          <a:prstGeom prst="rect">
            <a:avLst/>
          </a:prstGeom>
          <a:noFill/>
          <a:ln>
            <a:noFill/>
          </a:ln>
        </p:spPr>
        <p:txBody>
          <a:bodyPr spcFirstLastPara="1" wrap="square" lIns="91425" tIns="45700" rIns="91425" bIns="45700" anchor="t" anchorCtr="0">
            <a:spAutoFit/>
          </a:bodyPr>
          <a:lstStyle/>
          <a:p>
            <a:pPr marL="457200" lvl="0" indent="0" algn="l" rtl="0">
              <a:lnSpc>
                <a:spcPct val="150000"/>
              </a:lnSpc>
              <a:spcBef>
                <a:spcPts val="0"/>
              </a:spcBef>
              <a:spcAft>
                <a:spcPts val="0"/>
              </a:spcAft>
              <a:buNone/>
            </a:pPr>
            <a:r>
              <a:rPr lang="en-US" dirty="0">
                <a:solidFill>
                  <a:srgbClr val="D1D5DB"/>
                </a:solidFill>
                <a:highlight>
                  <a:schemeClr val="dk1"/>
                </a:highlight>
                <a:latin typeface="Roboto"/>
                <a:ea typeface="Roboto"/>
                <a:cs typeface="Roboto"/>
                <a:sym typeface="Roboto"/>
              </a:rPr>
              <a:t>Image caption generators have transformed how computers understand and describe images. They generate captions that help with accessibility, understanding content, and organizing images. Advancements in deep learning and attention mechanisms make them better at accurately describing images in context. While challenges exist, exploring additional knowledge and using different approaches offer exciting possibilities. In conclusion, image caption generators bridge the gap between visuals and language, making content more accessible and discoverable, with great potential for future advancements. </a:t>
            </a:r>
            <a:endParaRPr dirty="0">
              <a:solidFill>
                <a:srgbClr val="D1D5DB"/>
              </a:solidFill>
              <a:highlight>
                <a:schemeClr val="dk1"/>
              </a:highlight>
              <a:latin typeface="Roboto"/>
              <a:ea typeface="Roboto"/>
              <a:cs typeface="Roboto"/>
              <a:sym typeface="Roboto"/>
            </a:endParaRPr>
          </a:p>
          <a:p>
            <a:pPr marL="457200" marR="0" lvl="0" indent="0" algn="l" rtl="0">
              <a:lnSpc>
                <a:spcPct val="150000"/>
              </a:lnSpc>
              <a:spcBef>
                <a:spcPts val="0"/>
              </a:spcBef>
              <a:spcAft>
                <a:spcPts val="0"/>
              </a:spcAft>
              <a:buNone/>
            </a:pPr>
            <a:endParaRPr dirty="0">
              <a:solidFill>
                <a:srgbClr val="FFFFFF"/>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3"/>
          <p:cNvSpPr txBox="1">
            <a:spLocks noGrp="1"/>
          </p:cNvSpPr>
          <p:nvPr>
            <p:ph type="title"/>
          </p:nvPr>
        </p:nvSpPr>
        <p:spPr>
          <a:xfrm>
            <a:off x="763231" y="239105"/>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a:t>References</a:t>
            </a:r>
            <a:endParaRPr sz="2000" b="1"/>
          </a:p>
        </p:txBody>
      </p:sp>
      <p:sp>
        <p:nvSpPr>
          <p:cNvPr id="311" name="Google Shape;311;p33"/>
          <p:cNvSpPr txBox="1"/>
          <p:nvPr/>
        </p:nvSpPr>
        <p:spPr>
          <a:xfrm>
            <a:off x="1038250" y="1014276"/>
            <a:ext cx="8215200" cy="35403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chemeClr val="lt1"/>
              </a:buClr>
              <a:buSzPts val="1400"/>
              <a:buFont typeface="Arial"/>
              <a:buChar char="●"/>
            </a:pPr>
            <a:r>
              <a:rPr lang="en-US" sz="1400" b="0" i="0" u="none" strike="noStrike" cap="none">
                <a:solidFill>
                  <a:schemeClr val="lt1"/>
                </a:solidFill>
                <a:latin typeface="Arial"/>
                <a:ea typeface="Arial"/>
                <a:cs typeface="Arial"/>
                <a:sym typeface="Arial"/>
              </a:rPr>
              <a:t>Shuang Liu, Liang Bai,a, Yanli Hu and Haoran Wang. Image Captioning Based on Deep Neural Networks. EITCE (2018).</a:t>
            </a:r>
            <a:endParaRPr/>
          </a:p>
          <a:p>
            <a:pPr marL="342900" marR="0" lvl="0" indent="-342900" algn="l" rtl="0">
              <a:lnSpc>
                <a:spcPct val="150000"/>
              </a:lnSpc>
              <a:spcBef>
                <a:spcPts val="0"/>
              </a:spcBef>
              <a:spcAft>
                <a:spcPts val="0"/>
              </a:spcAft>
              <a:buClr>
                <a:schemeClr val="lt1"/>
              </a:buClr>
              <a:buSzPts val="1400"/>
              <a:buFont typeface="Arial"/>
              <a:buChar char="●"/>
            </a:pPr>
            <a:r>
              <a:rPr lang="en-US" sz="1400" b="0" i="0" u="none" strike="noStrike" cap="none">
                <a:solidFill>
                  <a:schemeClr val="lt1"/>
                </a:solidFill>
                <a:latin typeface="Arial"/>
                <a:ea typeface="Arial"/>
                <a:cs typeface="Arial"/>
                <a:sym typeface="Arial"/>
              </a:rPr>
              <a:t> Lakshminarasimhan Srinivasan, Dinesh Sreekanthan, Amutha A.L. 12T: Image Captioning - A Deep Learning Approach (2018). </a:t>
            </a:r>
            <a:endParaRPr/>
          </a:p>
          <a:p>
            <a:pPr marL="342900" marR="0" lvl="0" indent="-342900" algn="l" rtl="0">
              <a:lnSpc>
                <a:spcPct val="150000"/>
              </a:lnSpc>
              <a:spcBef>
                <a:spcPts val="0"/>
              </a:spcBef>
              <a:spcAft>
                <a:spcPts val="0"/>
              </a:spcAft>
              <a:buClr>
                <a:schemeClr val="lt1"/>
              </a:buClr>
              <a:buSzPts val="1400"/>
              <a:buFont typeface="Arial"/>
              <a:buChar char="●"/>
            </a:pPr>
            <a:r>
              <a:rPr lang="en-US" sz="1400" b="0" i="0" u="none" strike="noStrike" cap="none">
                <a:solidFill>
                  <a:schemeClr val="lt1"/>
                </a:solidFill>
                <a:latin typeface="Arial"/>
                <a:ea typeface="Arial"/>
                <a:cs typeface="Arial"/>
                <a:sym typeface="Arial"/>
              </a:rPr>
              <a:t>Simao Herdade, Armin Kappeler, Kofi Boakye, Joao Soares.Image Captioning: Transforming Objects into Words. San Francisco, CA (2019). </a:t>
            </a:r>
            <a:endParaRPr/>
          </a:p>
          <a:p>
            <a:pPr marL="342900" marR="0" lvl="0" indent="-342900" algn="l" rtl="0">
              <a:lnSpc>
                <a:spcPct val="150000"/>
              </a:lnSpc>
              <a:spcBef>
                <a:spcPts val="0"/>
              </a:spcBef>
              <a:spcAft>
                <a:spcPts val="0"/>
              </a:spcAft>
              <a:buClr>
                <a:schemeClr val="lt1"/>
              </a:buClr>
              <a:buSzPts val="1400"/>
              <a:buFont typeface="Arial"/>
              <a:buChar char="●"/>
            </a:pPr>
            <a:r>
              <a:rPr lang="en-US" sz="1400" b="0" i="0" u="none" strike="noStrike" cap="none">
                <a:solidFill>
                  <a:schemeClr val="lt1"/>
                </a:solidFill>
                <a:latin typeface="Arial"/>
                <a:ea typeface="Arial"/>
                <a:cs typeface="Arial"/>
                <a:sym typeface="Arial"/>
              </a:rPr>
              <a:t> Aishwarya Maroju,Sneha Sri Doma Lahari Chandarlapati, Image Caption Generating Deep Learning Model,J.N.T.U, Hyderabad, Sreenidhi Institute of Science And Technology (2021). </a:t>
            </a:r>
            <a:endParaRPr/>
          </a:p>
          <a:p>
            <a:pPr marL="342900" marR="0" lvl="0" indent="-342900" algn="l" rtl="0">
              <a:lnSpc>
                <a:spcPct val="150000"/>
              </a:lnSpc>
              <a:spcBef>
                <a:spcPts val="0"/>
              </a:spcBef>
              <a:spcAft>
                <a:spcPts val="0"/>
              </a:spcAft>
              <a:buClr>
                <a:schemeClr val="lt1"/>
              </a:buClr>
              <a:buSzPts val="1400"/>
              <a:buFont typeface="Arial"/>
              <a:buChar char="●"/>
            </a:pPr>
            <a:r>
              <a:rPr lang="en-US" sz="1400" b="0" i="0" u="none" strike="noStrike" cap="none">
                <a:solidFill>
                  <a:schemeClr val="lt1"/>
                </a:solidFill>
                <a:latin typeface="Arial"/>
                <a:ea typeface="Arial"/>
                <a:cs typeface="Arial"/>
                <a:sym typeface="Arial"/>
              </a:rPr>
              <a:t>Zhongliang Yang, Yu-Jin Zhang, Sadaqat ur Rehman, Yongfeng Huang: Image Captioning with Object Detection and Localization, Department of Electronic Engineering, Tsinghua University, Beijing 100084, China.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6"/>
          <p:cNvSpPr txBox="1">
            <a:spLocks noGrp="1"/>
          </p:cNvSpPr>
          <p:nvPr>
            <p:ph type="title"/>
          </p:nvPr>
        </p:nvSpPr>
        <p:spPr>
          <a:xfrm>
            <a:off x="625733" y="60312"/>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a:t>Content</a:t>
            </a:r>
            <a:endParaRPr/>
          </a:p>
        </p:txBody>
      </p:sp>
      <p:sp>
        <p:nvSpPr>
          <p:cNvPr id="179" name="Google Shape;179;p16"/>
          <p:cNvSpPr txBox="1"/>
          <p:nvPr/>
        </p:nvSpPr>
        <p:spPr>
          <a:xfrm>
            <a:off x="1061450" y="720550"/>
            <a:ext cx="4806600" cy="6555600"/>
          </a:xfrm>
          <a:prstGeom prst="rect">
            <a:avLst/>
          </a:prstGeom>
          <a:noFill/>
          <a:ln>
            <a:noFill/>
          </a:ln>
        </p:spPr>
        <p:txBody>
          <a:bodyPr spcFirstLastPara="1" wrap="square" lIns="91425" tIns="45700" rIns="91425" bIns="45700" anchor="t" anchorCtr="0">
            <a:spAutoFit/>
          </a:bodyPr>
          <a:lstStyle/>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a:t>
            </a:r>
            <a:r>
              <a:rPr lang="en-US" dirty="0">
                <a:solidFill>
                  <a:schemeClr val="lt1"/>
                </a:solidFill>
              </a:rPr>
              <a:t>Introduction</a:t>
            </a:r>
            <a:endParaRPr dirty="0"/>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a:t>
            </a:r>
            <a:r>
              <a:rPr lang="en-US" dirty="0">
                <a:solidFill>
                  <a:schemeClr val="lt1"/>
                </a:solidFill>
                <a:latin typeface="Lato"/>
                <a:ea typeface="Lato"/>
                <a:cs typeface="Lato"/>
                <a:sym typeface="Lato"/>
              </a:rPr>
              <a:t>Objective</a:t>
            </a: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a:t>
            </a:r>
            <a:r>
              <a:rPr lang="en-US" dirty="0">
                <a:solidFill>
                  <a:schemeClr val="lt1"/>
                </a:solidFill>
                <a:latin typeface="Lato"/>
                <a:ea typeface="Lato"/>
                <a:cs typeface="Lato"/>
                <a:sym typeface="Lato"/>
              </a:rPr>
              <a:t>Motivation</a:t>
            </a:r>
          </a:p>
          <a:p>
            <a:pPr>
              <a:lnSpc>
                <a:spcPct val="200000"/>
              </a:lnSpc>
            </a:pPr>
            <a:r>
              <a:rPr lang="en-US" b="0" i="0" u="none" strike="noStrike" cap="none" dirty="0">
                <a:solidFill>
                  <a:schemeClr val="lt1"/>
                </a:solidFill>
                <a:latin typeface="Lato"/>
                <a:ea typeface="Lato"/>
                <a:cs typeface="Lato"/>
                <a:sym typeface="Lato"/>
              </a:rPr>
              <a:t>❏  </a:t>
            </a:r>
            <a:r>
              <a:rPr lang="en-US" dirty="0">
                <a:solidFill>
                  <a:schemeClr val="lt1"/>
                </a:solidFill>
              </a:rPr>
              <a:t>Methodology</a:t>
            </a:r>
            <a:endParaRPr dirty="0"/>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a:t>
            </a:r>
            <a:r>
              <a:rPr lang="en-US" dirty="0">
                <a:solidFill>
                  <a:schemeClr val="lt1"/>
                </a:solidFill>
                <a:latin typeface="Lato"/>
                <a:ea typeface="Lato"/>
                <a:cs typeface="Lato"/>
                <a:sym typeface="Lato"/>
              </a:rPr>
              <a:t>Working Procedure</a:t>
            </a:r>
            <a:endParaRPr dirty="0"/>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a:t>
            </a:r>
            <a:r>
              <a:rPr lang="en-US" dirty="0">
                <a:solidFill>
                  <a:schemeClr val="lt1"/>
                </a:solidFill>
                <a:latin typeface="Lato"/>
                <a:ea typeface="Lato"/>
                <a:cs typeface="Lato"/>
                <a:sym typeface="Lato"/>
              </a:rPr>
              <a:t>Software  and Hardware Requirement</a:t>
            </a:r>
            <a:endParaRPr dirty="0">
              <a:solidFill>
                <a:schemeClr val="lt1"/>
              </a:solidFill>
              <a:latin typeface="Lato"/>
              <a:ea typeface="Lato"/>
              <a:cs typeface="Lato"/>
              <a:sym typeface="Lato"/>
            </a:endParaRPr>
          </a:p>
          <a:p>
            <a:pPr marL="0" marR="0" lvl="0" indent="0" algn="l" rtl="0">
              <a:lnSpc>
                <a:spcPct val="200000"/>
              </a:lnSpc>
              <a:spcBef>
                <a:spcPts val="0"/>
              </a:spcBef>
              <a:spcAft>
                <a:spcPts val="0"/>
              </a:spcAft>
              <a:buNone/>
            </a:pPr>
            <a:r>
              <a:rPr lang="en-US" dirty="0">
                <a:solidFill>
                  <a:schemeClr val="lt1"/>
                </a:solidFill>
                <a:latin typeface="Lato"/>
                <a:ea typeface="Lato"/>
                <a:cs typeface="Lato"/>
                <a:sym typeface="Lato"/>
              </a:rPr>
              <a:t>❏  Timeline graph </a:t>
            </a:r>
            <a:endParaRPr dirty="0">
              <a:solidFill>
                <a:schemeClr val="lt1"/>
              </a:solidFill>
              <a:latin typeface="Lato"/>
              <a:ea typeface="Lato"/>
              <a:cs typeface="Lato"/>
              <a:sym typeface="Lato"/>
            </a:endParaRPr>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Conclusion</a:t>
            </a: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r>
              <a:rPr lang="en-US" b="0" i="0" u="none" strike="noStrike" cap="none" dirty="0">
                <a:solidFill>
                  <a:schemeClr val="lt1"/>
                </a:solidFill>
                <a:latin typeface="Lato"/>
                <a:ea typeface="Lato"/>
                <a:cs typeface="Lato"/>
                <a:sym typeface="Lato"/>
              </a:rPr>
              <a:t>❏  References</a:t>
            </a: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200000"/>
              </a:lnSpc>
              <a:spcBef>
                <a:spcPts val="0"/>
              </a:spcBef>
              <a:spcAft>
                <a:spcPts val="0"/>
              </a:spcAft>
              <a:buNone/>
            </a:pPr>
            <a:r>
              <a:rPr lang="en-US" b="0" i="0" u="none" strike="noStrike" cap="none" dirty="0">
                <a:solidFill>
                  <a:schemeClr val="lt1"/>
                </a:solidFill>
                <a:latin typeface="Arial"/>
                <a:ea typeface="Arial"/>
                <a:cs typeface="Arial"/>
                <a:sym typeface="Arial"/>
              </a:rPr>
              <a:t> </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4"/>
          <p:cNvSpPr txBox="1"/>
          <p:nvPr/>
        </p:nvSpPr>
        <p:spPr>
          <a:xfrm>
            <a:off x="3723250" y="1702850"/>
            <a:ext cx="5116800" cy="785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900"/>
              <a:buFont typeface="Arial"/>
              <a:buNone/>
            </a:pPr>
            <a:r>
              <a:rPr lang="en-US" sz="3900" b="0" i="0" u="none" strike="noStrike" cap="none">
                <a:solidFill>
                  <a:schemeClr val="lt1"/>
                </a:solidFill>
                <a:latin typeface="Lato"/>
                <a:ea typeface="Lato"/>
                <a:cs typeface="Lato"/>
                <a:sym typeface="Lato"/>
              </a:rPr>
              <a:t>Thank You</a:t>
            </a:r>
            <a:endParaRPr sz="3900" b="0" i="0" u="none" strike="noStrike" cap="none">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7"/>
          <p:cNvSpPr txBox="1">
            <a:spLocks noGrp="1"/>
          </p:cNvSpPr>
          <p:nvPr>
            <p:ph type="title"/>
          </p:nvPr>
        </p:nvSpPr>
        <p:spPr>
          <a:xfrm>
            <a:off x="1297500" y="393750"/>
            <a:ext cx="7038900" cy="645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dirty="0"/>
              <a:t>Introduction</a:t>
            </a:r>
            <a:endParaRPr b="1" dirty="0"/>
          </a:p>
        </p:txBody>
      </p:sp>
      <p:sp>
        <p:nvSpPr>
          <p:cNvPr id="185" name="Google Shape;185;p17"/>
          <p:cNvSpPr txBox="1">
            <a:spLocks noGrp="1"/>
          </p:cNvSpPr>
          <p:nvPr>
            <p:ph type="body" idx="1"/>
          </p:nvPr>
        </p:nvSpPr>
        <p:spPr>
          <a:xfrm>
            <a:off x="1297500" y="1380900"/>
            <a:ext cx="7038900" cy="29112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US" sz="1400" dirty="0"/>
              <a:t>Image caption generators automate the process of </a:t>
            </a:r>
            <a:r>
              <a:rPr lang="en-US" sz="1400" dirty="0">
                <a:solidFill>
                  <a:schemeClr val="accent2"/>
                </a:solidFill>
              </a:rPr>
              <a:t>generating descriptive captions</a:t>
            </a:r>
            <a:r>
              <a:rPr lang="en-US" sz="1400" dirty="0"/>
              <a:t> for images.</a:t>
            </a:r>
            <a:endParaRPr sz="1400" dirty="0"/>
          </a:p>
          <a:p>
            <a:pPr marL="457200" lvl="0" indent="0" algn="l" rtl="0">
              <a:lnSpc>
                <a:spcPct val="115000"/>
              </a:lnSpc>
              <a:spcBef>
                <a:spcPts val="0"/>
              </a:spcBef>
              <a:spcAft>
                <a:spcPts val="0"/>
              </a:spcAft>
              <a:buNone/>
            </a:pPr>
            <a:r>
              <a:rPr lang="en-US" sz="1400" dirty="0"/>
              <a:t>                         	</a:t>
            </a:r>
            <a:endParaRPr sz="1400" dirty="0"/>
          </a:p>
          <a:p>
            <a:pPr marL="457200" lvl="0" indent="-317500" algn="l" rtl="0">
              <a:lnSpc>
                <a:spcPct val="115000"/>
              </a:lnSpc>
              <a:spcBef>
                <a:spcPts val="0"/>
              </a:spcBef>
              <a:spcAft>
                <a:spcPts val="0"/>
              </a:spcAft>
              <a:buSzPts val="1400"/>
              <a:buChar char="❏"/>
            </a:pPr>
            <a:r>
              <a:rPr lang="en-US" sz="1400" dirty="0"/>
              <a:t>Image caption generators have applications in </a:t>
            </a:r>
            <a:r>
              <a:rPr lang="en-US" sz="1400" dirty="0">
                <a:solidFill>
                  <a:schemeClr val="accent2"/>
                </a:solidFill>
              </a:rPr>
              <a:t>social media, e-commerce, and content creation industries.             		</a:t>
            </a:r>
            <a:r>
              <a:rPr lang="en-US" sz="1400" dirty="0"/>
              <a:t>											</a:t>
            </a:r>
            <a:endParaRPr sz="1400" dirty="0"/>
          </a:p>
          <a:p>
            <a:pPr marL="457200" lvl="0" indent="-317500" algn="l" rtl="0">
              <a:lnSpc>
                <a:spcPct val="115000"/>
              </a:lnSpc>
              <a:spcBef>
                <a:spcPts val="0"/>
              </a:spcBef>
              <a:spcAft>
                <a:spcPts val="0"/>
              </a:spcAft>
              <a:buSzPts val="1400"/>
              <a:buChar char="❏"/>
            </a:pPr>
            <a:r>
              <a:rPr lang="en-US" sz="1400" dirty="0"/>
              <a:t>Image caption generators make visual content more accessible for </a:t>
            </a:r>
            <a:r>
              <a:rPr lang="en-US" sz="1400" dirty="0">
                <a:solidFill>
                  <a:schemeClr val="accent2"/>
                </a:solidFill>
              </a:rPr>
              <a:t>visually impaired individuals.</a:t>
            </a:r>
            <a:endParaRPr sz="1400" dirty="0">
              <a:solidFill>
                <a:schemeClr val="accent2"/>
              </a:solidFill>
            </a:endParaRPr>
          </a:p>
          <a:p>
            <a:pPr marL="457200" lvl="0" indent="0" algn="l" rtl="0">
              <a:lnSpc>
                <a:spcPct val="115000"/>
              </a:lnSpc>
              <a:spcBef>
                <a:spcPts val="0"/>
              </a:spcBef>
              <a:spcAft>
                <a:spcPts val="0"/>
              </a:spcAft>
              <a:buNone/>
            </a:pPr>
            <a:r>
              <a:rPr lang="en-US" sz="1400" dirty="0"/>
              <a:t>		</a:t>
            </a:r>
            <a:endParaRPr sz="1400" dirty="0"/>
          </a:p>
          <a:p>
            <a:pPr marL="457200" lvl="0" indent="-317500" algn="l" rtl="0">
              <a:lnSpc>
                <a:spcPct val="115000"/>
              </a:lnSpc>
              <a:spcBef>
                <a:spcPts val="0"/>
              </a:spcBef>
              <a:spcAft>
                <a:spcPts val="0"/>
              </a:spcAft>
              <a:buSzPts val="1400"/>
              <a:buChar char="❏"/>
            </a:pPr>
            <a:r>
              <a:rPr lang="en-US" sz="1400" dirty="0"/>
              <a:t>Deep learning techniques like </a:t>
            </a:r>
            <a:r>
              <a:rPr lang="en-US" sz="1400" dirty="0">
                <a:solidFill>
                  <a:schemeClr val="accent2"/>
                </a:solidFill>
              </a:rPr>
              <a:t>CNNs and RNNs</a:t>
            </a:r>
            <a:r>
              <a:rPr lang="en-US" sz="1400" dirty="0"/>
              <a:t> drive the accuracy of image caption generators. </a:t>
            </a:r>
            <a:endParaRPr sz="1400" dirty="0"/>
          </a:p>
          <a:p>
            <a:pPr marL="0" lvl="0" indent="0" algn="l" rtl="0">
              <a:lnSpc>
                <a:spcPct val="115000"/>
              </a:lnSpc>
              <a:spcBef>
                <a:spcPts val="1600"/>
              </a:spcBef>
              <a:spcAft>
                <a:spcPts val="0"/>
              </a:spcAft>
              <a:buSzPts val="1300"/>
              <a:buNone/>
            </a:pPr>
            <a:endParaRPr sz="1400" dirty="0"/>
          </a:p>
          <a:p>
            <a:pPr marL="0" lvl="0" indent="0" algn="l" rtl="0">
              <a:lnSpc>
                <a:spcPct val="115000"/>
              </a:lnSpc>
              <a:spcBef>
                <a:spcPts val="1600"/>
              </a:spcBef>
              <a:spcAft>
                <a:spcPts val="1600"/>
              </a:spcAft>
              <a:buSzPts val="1300"/>
              <a:buNone/>
            </a:pPr>
            <a:endParaRPr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8"/>
          <p:cNvSpPr txBox="1">
            <a:spLocks noGrp="1"/>
          </p:cNvSpPr>
          <p:nvPr>
            <p:ph type="title"/>
          </p:nvPr>
        </p:nvSpPr>
        <p:spPr>
          <a:xfrm>
            <a:off x="1202673" y="596103"/>
            <a:ext cx="7038900" cy="914100"/>
          </a:xfrm>
          <a:prstGeom prst="rect">
            <a:avLst/>
          </a:prstGeom>
          <a:noFill/>
          <a:ln>
            <a:noFill/>
          </a:ln>
        </p:spPr>
        <p:txBody>
          <a:bodyPr spcFirstLastPara="1" wrap="square" lIns="91425" tIns="91425" rIns="91425" bIns="91425" anchor="t" anchorCtr="0">
            <a:noAutofit/>
          </a:bodyPr>
          <a:lstStyle/>
          <a:p>
            <a:pPr marL="2286000" lvl="0" indent="0" algn="l" rtl="0">
              <a:lnSpc>
                <a:spcPct val="100000"/>
              </a:lnSpc>
              <a:spcBef>
                <a:spcPts val="0"/>
              </a:spcBef>
              <a:spcAft>
                <a:spcPts val="0"/>
              </a:spcAft>
              <a:buSzPts val="2400"/>
              <a:buNone/>
            </a:pPr>
            <a:r>
              <a:rPr lang="en-US" b="1" dirty="0"/>
              <a:t>     	Objective</a:t>
            </a:r>
            <a:endParaRPr b="1" dirty="0"/>
          </a:p>
        </p:txBody>
      </p:sp>
      <p:sp>
        <p:nvSpPr>
          <p:cNvPr id="191" name="Google Shape;191;p18"/>
          <p:cNvSpPr txBox="1">
            <a:spLocks noGrp="1"/>
          </p:cNvSpPr>
          <p:nvPr>
            <p:ph type="body" idx="1"/>
          </p:nvPr>
        </p:nvSpPr>
        <p:spPr>
          <a:xfrm>
            <a:off x="4276108" y="1595013"/>
            <a:ext cx="4703852" cy="2549521"/>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1"/>
              </a:buClr>
              <a:buSzPts val="1400"/>
              <a:buChar char="❏"/>
            </a:pPr>
            <a:r>
              <a:rPr lang="en-US" sz="1400" dirty="0">
                <a:solidFill>
                  <a:schemeClr val="lt1"/>
                </a:solidFill>
              </a:rPr>
              <a:t>The objective of this presentation is to introduce and explain the concept of image caption generators, their applications, underlying technologies, and impact on accessibility and content creation. For that, we developed a web application that can generate image descriptions.</a:t>
            </a:r>
            <a:endParaRPr sz="1400" dirty="0">
              <a:latin typeface="Arial"/>
              <a:ea typeface="Arial"/>
              <a:cs typeface="Arial"/>
              <a:sym typeface="Arial"/>
            </a:endParaRPr>
          </a:p>
          <a:p>
            <a:pPr marL="0" lvl="0" indent="0" algn="l" rtl="0">
              <a:lnSpc>
                <a:spcPct val="115000"/>
              </a:lnSpc>
              <a:spcBef>
                <a:spcPts val="1600"/>
              </a:spcBef>
              <a:spcAft>
                <a:spcPts val="1600"/>
              </a:spcAft>
              <a:buSzPts val="1300"/>
              <a:buNone/>
            </a:pPr>
            <a:endParaRPr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9"/>
          <p:cNvSpPr txBox="1">
            <a:spLocks noGrp="1"/>
          </p:cNvSpPr>
          <p:nvPr>
            <p:ph type="title"/>
          </p:nvPr>
        </p:nvSpPr>
        <p:spPr>
          <a:xfrm>
            <a:off x="1052550" y="455726"/>
            <a:ext cx="7038900" cy="681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a:t>Motivation</a:t>
            </a:r>
            <a:endParaRPr sz="2800"/>
          </a:p>
        </p:txBody>
      </p:sp>
      <p:sp>
        <p:nvSpPr>
          <p:cNvPr id="197" name="Google Shape;197;p19"/>
          <p:cNvSpPr txBox="1">
            <a:spLocks noGrp="1"/>
          </p:cNvSpPr>
          <p:nvPr>
            <p:ph type="body" idx="1"/>
          </p:nvPr>
        </p:nvSpPr>
        <p:spPr>
          <a:xfrm>
            <a:off x="1052550" y="956525"/>
            <a:ext cx="7038900" cy="3631500"/>
          </a:xfrm>
          <a:prstGeom prst="rect">
            <a:avLst/>
          </a:prstGeom>
          <a:noFill/>
          <a:ln>
            <a:noFill/>
          </a:ln>
        </p:spPr>
        <p:txBody>
          <a:bodyPr spcFirstLastPara="1" wrap="square" lIns="91425" tIns="91425" rIns="91425" bIns="91425" anchor="t" anchorCtr="0">
            <a:noAutofit/>
          </a:bodyPr>
          <a:lstStyle/>
          <a:p>
            <a:pPr marL="146050" lvl="0" indent="0" algn="l" rtl="0">
              <a:lnSpc>
                <a:spcPct val="115000"/>
              </a:lnSpc>
              <a:spcBef>
                <a:spcPts val="0"/>
              </a:spcBef>
              <a:spcAft>
                <a:spcPts val="0"/>
              </a:spcAft>
              <a:buSzPts val="1300"/>
              <a:buNone/>
            </a:pPr>
            <a:endParaRPr sz="1400" dirty="0"/>
          </a:p>
          <a:p>
            <a:pPr marL="457200" lvl="0" indent="-317500" algn="l" rtl="0">
              <a:spcBef>
                <a:spcPts val="1600"/>
              </a:spcBef>
              <a:spcAft>
                <a:spcPts val="0"/>
              </a:spcAft>
              <a:buSzPts val="1400"/>
              <a:buChar char="❏"/>
            </a:pPr>
            <a:r>
              <a:rPr lang="en-US" sz="1400" dirty="0"/>
              <a:t>Image caption generator technology is currently utilized by multinational companies like </a:t>
            </a:r>
            <a:r>
              <a:rPr lang="en-US" sz="1400" dirty="0">
                <a:solidFill>
                  <a:schemeClr val="accent2"/>
                </a:solidFill>
              </a:rPr>
              <a:t>Facebook and Google </a:t>
            </a:r>
            <a:r>
              <a:rPr lang="en-US" sz="1400" dirty="0"/>
              <a:t>for </a:t>
            </a:r>
            <a:r>
              <a:rPr lang="en-US" sz="1400" dirty="0">
                <a:solidFill>
                  <a:schemeClr val="accent2"/>
                </a:solidFill>
              </a:rPr>
              <a:t>advertising</a:t>
            </a:r>
            <a:r>
              <a:rPr lang="en-US" sz="1400" dirty="0"/>
              <a:t> and other purposes.</a:t>
            </a:r>
            <a:endParaRPr sz="1400" dirty="0"/>
          </a:p>
          <a:p>
            <a:pPr marL="457200" lvl="0" indent="-317500" algn="l" rtl="0">
              <a:spcBef>
                <a:spcPts val="1600"/>
              </a:spcBef>
              <a:spcAft>
                <a:spcPts val="0"/>
              </a:spcAft>
              <a:buSzPts val="1400"/>
              <a:buChar char="❏"/>
            </a:pPr>
            <a:r>
              <a:rPr lang="en-US" sz="1400" dirty="0">
                <a:solidFill>
                  <a:schemeClr val="accent2"/>
                </a:solidFill>
              </a:rPr>
              <a:t>Visually impaired individuals </a:t>
            </a:r>
            <a:r>
              <a:rPr lang="en-US" sz="1400" dirty="0"/>
              <a:t>can benefit from this technology as it assists them in perceiving their surroundings.</a:t>
            </a:r>
            <a:endParaRPr sz="1400" dirty="0"/>
          </a:p>
          <a:p>
            <a:pPr marL="457200" lvl="0" indent="-317500" algn="l" rtl="0">
              <a:spcBef>
                <a:spcPts val="1600"/>
              </a:spcBef>
              <a:spcAft>
                <a:spcPts val="0"/>
              </a:spcAft>
              <a:buSzPts val="1400"/>
              <a:buChar char="❏"/>
            </a:pPr>
            <a:r>
              <a:rPr lang="en-US" sz="1400" dirty="0"/>
              <a:t>It can be employed to create a </a:t>
            </a:r>
            <a:r>
              <a:rPr lang="en-US" sz="1400" dirty="0">
                <a:solidFill>
                  <a:schemeClr val="accent2"/>
                </a:solidFill>
              </a:rPr>
              <a:t>digital security system</a:t>
            </a:r>
            <a:r>
              <a:rPr lang="en-US" sz="1400" dirty="0"/>
              <a:t> that detects any unusual or suspicious activities.</a:t>
            </a:r>
            <a:endParaRPr sz="1400" dirty="0"/>
          </a:p>
          <a:p>
            <a:pPr marL="457200" lvl="0" indent="-317500" algn="l" rtl="0">
              <a:spcBef>
                <a:spcPts val="1600"/>
              </a:spcBef>
              <a:spcAft>
                <a:spcPts val="0"/>
              </a:spcAft>
              <a:buSzPts val="1400"/>
              <a:buChar char="❏"/>
            </a:pPr>
            <a:r>
              <a:rPr lang="en-US" sz="1400" dirty="0"/>
              <a:t>Intelligent monitoring enabled by image caption generators can help </a:t>
            </a:r>
            <a:r>
              <a:rPr lang="en-US" sz="1400" dirty="0">
                <a:solidFill>
                  <a:schemeClr val="accent2"/>
                </a:solidFill>
              </a:rPr>
              <a:t>prevent road accidents.</a:t>
            </a:r>
            <a:endParaRPr sz="1400" dirty="0">
              <a:solidFill>
                <a:schemeClr val="accent2"/>
              </a:solidFill>
            </a:endParaRPr>
          </a:p>
          <a:p>
            <a:pPr marL="457200" lvl="0" indent="-317500" algn="l" rtl="0">
              <a:spcBef>
                <a:spcPts val="1600"/>
              </a:spcBef>
              <a:spcAft>
                <a:spcPts val="0"/>
              </a:spcAft>
              <a:buSzPts val="1400"/>
              <a:buChar char="❏"/>
            </a:pPr>
            <a:r>
              <a:rPr lang="en-US" sz="1400" dirty="0"/>
              <a:t>Optimizing social media posts for improved discoverability and reach.</a:t>
            </a:r>
            <a:endParaRPr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1"/>
          <p:cNvSpPr txBox="1">
            <a:spLocks noGrp="1"/>
          </p:cNvSpPr>
          <p:nvPr>
            <p:ph type="title"/>
          </p:nvPr>
        </p:nvSpPr>
        <p:spPr>
          <a:xfrm>
            <a:off x="729562" y="21805"/>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dirty="0"/>
              <a:t>Methodology	</a:t>
            </a:r>
            <a:endParaRPr b="1" dirty="0"/>
          </a:p>
        </p:txBody>
      </p:sp>
      <p:sp>
        <p:nvSpPr>
          <p:cNvPr id="211" name="Google Shape;211;p21"/>
          <p:cNvSpPr txBox="1"/>
          <p:nvPr/>
        </p:nvSpPr>
        <p:spPr>
          <a:xfrm>
            <a:off x="1095426" y="935905"/>
            <a:ext cx="7580575" cy="13255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2400"/>
              <a:buFont typeface="Montserrat"/>
              <a:buNone/>
            </a:pPr>
            <a:r>
              <a:rPr lang="en-US" sz="1800" b="0" i="0" u="none" strike="noStrike" cap="none" dirty="0">
                <a:solidFill>
                  <a:schemeClr val="lt1"/>
                </a:solidFill>
                <a:latin typeface="Montserrat"/>
                <a:ea typeface="Montserrat"/>
                <a:cs typeface="Montserrat"/>
                <a:sym typeface="Montserrat"/>
              </a:rPr>
              <a:t>Vocabulary</a:t>
            </a:r>
            <a:endParaRPr sz="1200" dirty="0"/>
          </a:p>
        </p:txBody>
      </p:sp>
      <p:sp>
        <p:nvSpPr>
          <p:cNvPr id="212" name="Google Shape;212;p21"/>
          <p:cNvSpPr txBox="1"/>
          <p:nvPr/>
        </p:nvSpPr>
        <p:spPr>
          <a:xfrm>
            <a:off x="377460" y="1604515"/>
            <a:ext cx="3522267" cy="474211"/>
          </a:xfrm>
          <a:prstGeom prst="rect">
            <a:avLst/>
          </a:prstGeom>
          <a:noFill/>
          <a:ln>
            <a:noFill/>
          </a:ln>
        </p:spPr>
        <p:txBody>
          <a:bodyPr spcFirstLastPara="1" wrap="square" lIns="91425" tIns="91425" rIns="91425" bIns="91425" anchor="t" anchorCtr="0">
            <a:noAutofit/>
          </a:bodyPr>
          <a:lstStyle/>
          <a:p>
            <a:pPr marL="146050" marR="0" lvl="0" indent="0" algn="l" rtl="0">
              <a:lnSpc>
                <a:spcPct val="115000"/>
              </a:lnSpc>
              <a:spcBef>
                <a:spcPts val="0"/>
              </a:spcBef>
              <a:spcAft>
                <a:spcPts val="0"/>
              </a:spcAft>
              <a:buClr>
                <a:schemeClr val="lt1"/>
              </a:buClr>
              <a:buSzPts val="1300"/>
              <a:buFont typeface="Lato"/>
              <a:buNone/>
            </a:pPr>
            <a:r>
              <a:rPr lang="en-US" sz="1600" b="0" i="0" u="none" strike="noStrike" cap="none">
                <a:solidFill>
                  <a:schemeClr val="lt1"/>
                </a:solidFill>
                <a:latin typeface="Lato"/>
                <a:ea typeface="Lato"/>
                <a:cs typeface="Lato"/>
                <a:sym typeface="Lato"/>
              </a:rPr>
              <a:t>   class </a:t>
            </a:r>
            <a:r>
              <a:rPr lang="en-US" sz="1600" b="0" i="0" u="none" strike="noStrike" cap="none">
                <a:solidFill>
                  <a:srgbClr val="FFC000"/>
                </a:solidFill>
                <a:latin typeface="Lato"/>
                <a:ea typeface="Lato"/>
                <a:cs typeface="Lato"/>
                <a:sym typeface="Lato"/>
              </a:rPr>
              <a:t>Vocab</a:t>
            </a:r>
            <a:r>
              <a:rPr lang="en-US" sz="1600" b="0" i="0" u="none" strike="noStrike" cap="none">
                <a:solidFill>
                  <a:schemeClr val="lt1"/>
                </a:solidFill>
                <a:latin typeface="Lato"/>
                <a:ea typeface="Lato"/>
                <a:cs typeface="Lato"/>
                <a:sym typeface="Lato"/>
              </a:rPr>
              <a:t>( ):</a:t>
            </a:r>
            <a:endParaRPr sz="1600"/>
          </a:p>
        </p:txBody>
      </p:sp>
      <p:sp>
        <p:nvSpPr>
          <p:cNvPr id="213" name="Google Shape;213;p21"/>
          <p:cNvSpPr txBox="1"/>
          <p:nvPr/>
        </p:nvSpPr>
        <p:spPr>
          <a:xfrm>
            <a:off x="5004457" y="1721087"/>
            <a:ext cx="3522267" cy="44015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a:solidFill>
                  <a:srgbClr val="FFC000"/>
                </a:solidFill>
                <a:latin typeface="Arial"/>
                <a:ea typeface="Arial"/>
                <a:cs typeface="Arial"/>
                <a:sym typeface="Arial"/>
              </a:rPr>
              <a:t>build_vocab</a:t>
            </a:r>
            <a:r>
              <a:rPr lang="en-US" sz="1600" b="0" i="0" u="none" strike="noStrike" cap="none">
                <a:solidFill>
                  <a:schemeClr val="lt1"/>
                </a:solidFill>
                <a:latin typeface="Arial"/>
                <a:ea typeface="Arial"/>
                <a:cs typeface="Arial"/>
                <a:sym typeface="Arial"/>
              </a:rPr>
              <a:t>(vocab_size, file_name):</a:t>
            </a:r>
            <a:endParaRPr sz="1600"/>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p:txBody>
      </p:sp>
      <p:sp>
        <p:nvSpPr>
          <p:cNvPr id="214" name="Google Shape;214;p21"/>
          <p:cNvSpPr txBox="1"/>
          <p:nvPr/>
        </p:nvSpPr>
        <p:spPr>
          <a:xfrm>
            <a:off x="580136" y="3239899"/>
            <a:ext cx="3522300" cy="4743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None/>
            </a:pPr>
            <a:r>
              <a:rPr lang="en-US" sz="1600" b="0" i="0" u="none" strike="noStrike" cap="none">
                <a:solidFill>
                  <a:srgbClr val="FFC000"/>
                </a:solidFill>
                <a:latin typeface="Arial"/>
                <a:ea typeface="Arial"/>
                <a:cs typeface="Arial"/>
                <a:sym typeface="Arial"/>
              </a:rPr>
              <a:t>add_sentence</a:t>
            </a:r>
            <a:r>
              <a:rPr lang="en-US" sz="1600" b="0" i="0" u="none" strike="noStrike" cap="none">
                <a:solidFill>
                  <a:schemeClr val="lt1"/>
                </a:solidFill>
                <a:latin typeface="Arial"/>
                <a:ea typeface="Arial"/>
                <a:cs typeface="Arial"/>
                <a:sym typeface="Arial"/>
              </a:rPr>
              <a:t>(sentence):</a:t>
            </a:r>
            <a:endParaRPr sz="1600"/>
          </a:p>
        </p:txBody>
      </p:sp>
      <p:sp>
        <p:nvSpPr>
          <p:cNvPr id="215" name="Google Shape;215;p21"/>
          <p:cNvSpPr txBox="1"/>
          <p:nvPr/>
        </p:nvSpPr>
        <p:spPr>
          <a:xfrm>
            <a:off x="827507" y="2020705"/>
            <a:ext cx="3522300" cy="1219200"/>
          </a:xfrm>
          <a:prstGeom prst="rect">
            <a:avLst/>
          </a:prstGeom>
          <a:noFill/>
          <a:ln>
            <a:noFill/>
          </a:ln>
        </p:spPr>
        <p:txBody>
          <a:bodyPr spcFirstLastPara="1" wrap="square" lIns="91425" tIns="45700" rIns="91425" bIns="45700" anchor="t" anchorCtr="0">
            <a:no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holding a counter for counting word </a:t>
            </a:r>
            <a:r>
              <a:rPr lang="en-US" b="0" i="0" u="none" strike="noStrike" cap="none" dirty="0" err="1">
                <a:solidFill>
                  <a:schemeClr val="lt1"/>
                </a:solidFill>
                <a:latin typeface="Arial"/>
                <a:ea typeface="Arial"/>
                <a:cs typeface="Arial"/>
                <a:sym typeface="Arial"/>
              </a:rPr>
              <a:t>occurences</a:t>
            </a:r>
            <a:endParaRPr b="0" i="0" u="none" strike="noStrike" cap="none" dirty="0">
              <a:solidFill>
                <a:schemeClr val="lt1"/>
              </a:solidFill>
              <a:latin typeface="Arial"/>
              <a:ea typeface="Arial"/>
              <a:cs typeface="Arial"/>
              <a:sym typeface="Arial"/>
            </a:endParaRPr>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predefined 4 tokens: </a:t>
            </a:r>
            <a:r>
              <a:rPr lang="en-US" b="1" i="0" u="none" strike="noStrike" cap="none" dirty="0">
                <a:solidFill>
                  <a:schemeClr val="lt1"/>
                </a:solidFill>
                <a:latin typeface="Arial"/>
                <a:ea typeface="Arial"/>
                <a:cs typeface="Arial"/>
                <a:sym typeface="Arial"/>
              </a:rPr>
              <a:t>&lt;pad&gt;, &lt;</a:t>
            </a:r>
            <a:r>
              <a:rPr lang="en-US" b="1" i="0" u="none" strike="noStrike" cap="none" dirty="0" err="1">
                <a:solidFill>
                  <a:schemeClr val="lt1"/>
                </a:solidFill>
                <a:latin typeface="Arial"/>
                <a:ea typeface="Arial"/>
                <a:cs typeface="Arial"/>
                <a:sym typeface="Arial"/>
              </a:rPr>
              <a:t>sos</a:t>
            </a:r>
            <a:r>
              <a:rPr lang="en-US" b="1" i="0" u="none" strike="noStrike" cap="none" dirty="0">
                <a:solidFill>
                  <a:schemeClr val="lt1"/>
                </a:solidFill>
                <a:latin typeface="Arial"/>
                <a:ea typeface="Arial"/>
                <a:cs typeface="Arial"/>
                <a:sym typeface="Arial"/>
              </a:rPr>
              <a:t>&gt;, &lt;</a:t>
            </a:r>
            <a:r>
              <a:rPr lang="en-US" b="1" i="0" u="none" strike="noStrike" cap="none" dirty="0" err="1">
                <a:solidFill>
                  <a:schemeClr val="lt1"/>
                </a:solidFill>
                <a:latin typeface="Arial"/>
                <a:ea typeface="Arial"/>
                <a:cs typeface="Arial"/>
                <a:sym typeface="Arial"/>
              </a:rPr>
              <a:t>eos</a:t>
            </a:r>
            <a:r>
              <a:rPr lang="en-US" b="1" i="0" u="none" strike="noStrike" cap="none" dirty="0">
                <a:solidFill>
                  <a:schemeClr val="lt1"/>
                </a:solidFill>
                <a:latin typeface="Arial"/>
                <a:ea typeface="Arial"/>
                <a:cs typeface="Arial"/>
                <a:sym typeface="Arial"/>
              </a:rPr>
              <a:t>&gt;</a:t>
            </a:r>
            <a:r>
              <a:rPr lang="en-US" b="0" i="0" u="none" strike="noStrike" cap="none" dirty="0">
                <a:solidFill>
                  <a:schemeClr val="lt1"/>
                </a:solidFill>
                <a:latin typeface="Arial"/>
                <a:ea typeface="Arial"/>
                <a:cs typeface="Arial"/>
                <a:sym typeface="Arial"/>
              </a:rPr>
              <a:t> and </a:t>
            </a:r>
            <a:r>
              <a:rPr lang="en-US" b="1" i="0" u="none" strike="noStrike" cap="none" dirty="0">
                <a:solidFill>
                  <a:schemeClr val="lt1"/>
                </a:solidFill>
                <a:latin typeface="Arial"/>
                <a:ea typeface="Arial"/>
                <a:cs typeface="Arial"/>
                <a:sym typeface="Arial"/>
              </a:rPr>
              <a:t>&lt;</a:t>
            </a:r>
            <a:r>
              <a:rPr lang="en-US" b="1" i="0" u="none" strike="noStrike" cap="none" dirty="0" err="1">
                <a:solidFill>
                  <a:schemeClr val="lt1"/>
                </a:solidFill>
                <a:latin typeface="Arial"/>
                <a:ea typeface="Arial"/>
                <a:cs typeface="Arial"/>
                <a:sym typeface="Arial"/>
              </a:rPr>
              <a:t>unk</a:t>
            </a:r>
            <a:r>
              <a:rPr lang="en-US" b="1" i="0" u="none" strike="noStrike" cap="none" dirty="0">
                <a:solidFill>
                  <a:schemeClr val="lt1"/>
                </a:solidFill>
                <a:latin typeface="Arial"/>
                <a:ea typeface="Arial"/>
                <a:cs typeface="Arial"/>
                <a:sym typeface="Arial"/>
              </a:rPr>
              <a:t>&gt;</a:t>
            </a:r>
            <a:endParaRPr b="1"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b="1" dirty="0">
              <a:solidFill>
                <a:schemeClr val="lt1"/>
              </a:solidFill>
            </a:endParaRPr>
          </a:p>
          <a:p>
            <a:pPr marL="0" marR="0" lvl="0" indent="0" algn="l" rtl="0">
              <a:lnSpc>
                <a:spcPct val="100000"/>
              </a:lnSpc>
              <a:spcBef>
                <a:spcPts val="0"/>
              </a:spcBef>
              <a:spcAft>
                <a:spcPts val="0"/>
              </a:spcAft>
              <a:buNone/>
            </a:pPr>
            <a:endParaRPr b="1" dirty="0">
              <a:solidFill>
                <a:schemeClr val="lt1"/>
              </a:solidFill>
            </a:endParaRPr>
          </a:p>
          <a:p>
            <a:pPr marL="0" marR="0" lvl="0" indent="0" algn="l" rtl="0">
              <a:lnSpc>
                <a:spcPct val="100000"/>
              </a:lnSpc>
              <a:spcBef>
                <a:spcPts val="0"/>
              </a:spcBef>
              <a:spcAft>
                <a:spcPts val="0"/>
              </a:spcAft>
              <a:buNone/>
            </a:pPr>
            <a:endParaRPr b="1" dirty="0">
              <a:solidFill>
                <a:schemeClr val="lt1"/>
              </a:solidFill>
            </a:endParaRPr>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p:txBody>
      </p:sp>
      <p:sp>
        <p:nvSpPr>
          <p:cNvPr id="216" name="Google Shape;216;p21"/>
          <p:cNvSpPr txBox="1"/>
          <p:nvPr/>
        </p:nvSpPr>
        <p:spPr>
          <a:xfrm>
            <a:off x="5082140" y="2223437"/>
            <a:ext cx="3522267" cy="3069771"/>
          </a:xfrm>
          <a:prstGeom prst="rect">
            <a:avLst/>
          </a:prstGeom>
          <a:noFill/>
          <a:ln>
            <a:noFill/>
          </a:ln>
        </p:spPr>
        <p:txBody>
          <a:bodyPr spcFirstLastPara="1" wrap="square" lIns="91425" tIns="45700" rIns="91425" bIns="45700" anchor="t" anchorCtr="0">
            <a:no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to build the vocabulary split each line of text file into </a:t>
            </a:r>
            <a:r>
              <a:rPr lang="en-US" b="0" i="0" u="none" strike="noStrike" cap="none" dirty="0" err="1">
                <a:solidFill>
                  <a:schemeClr val="lt1"/>
                </a:solidFill>
                <a:latin typeface="Arial"/>
                <a:ea typeface="Arial"/>
                <a:cs typeface="Arial"/>
                <a:sym typeface="Arial"/>
              </a:rPr>
              <a:t>img_name</a:t>
            </a:r>
            <a:r>
              <a:rPr lang="en-US" b="0" i="0" u="none" strike="noStrike" cap="none" dirty="0">
                <a:solidFill>
                  <a:schemeClr val="lt1"/>
                </a:solidFill>
                <a:latin typeface="Arial"/>
                <a:ea typeface="Arial"/>
                <a:cs typeface="Arial"/>
                <a:sym typeface="Arial"/>
              </a:rPr>
              <a:t> and caption by the first comma separator and we change it to lowercase.</a:t>
            </a:r>
            <a:endParaRPr dirty="0"/>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once we obtain the sentence, it is passed to method </a:t>
            </a:r>
            <a:r>
              <a:rPr lang="en-US" b="0" i="0" u="none" strike="noStrike" cap="none" dirty="0" err="1">
                <a:solidFill>
                  <a:schemeClr val="lt1"/>
                </a:solidFill>
                <a:latin typeface="Arial"/>
                <a:ea typeface="Arial"/>
                <a:cs typeface="Arial"/>
                <a:sym typeface="Arial"/>
              </a:rPr>
              <a:t>add_sentence</a:t>
            </a:r>
            <a:r>
              <a:rPr lang="en-US" b="0" i="0" u="none" strike="noStrike" cap="none" dirty="0">
                <a:solidFill>
                  <a:schemeClr val="lt1"/>
                </a:solidFill>
                <a:latin typeface="Arial"/>
                <a:ea typeface="Arial"/>
                <a:cs typeface="Arial"/>
                <a:sym typeface="Arial"/>
              </a:rPr>
              <a:t>.</a:t>
            </a:r>
            <a:endParaRPr dirty="0"/>
          </a:p>
          <a:p>
            <a:pPr marL="171450" marR="0" lvl="0" indent="-101600" algn="l" rtl="0">
              <a:lnSpc>
                <a:spcPct val="100000"/>
              </a:lnSpc>
              <a:spcBef>
                <a:spcPts val="0"/>
              </a:spcBef>
              <a:spcAft>
                <a:spcPts val="0"/>
              </a:spcAft>
              <a:buClr>
                <a:schemeClr val="lt1"/>
              </a:buClr>
              <a:buSzPts val="1100"/>
              <a:buFont typeface="Arial"/>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most common words from the counter are used to build the dictionaries starting from index 5 (as first 4 indices are reserved for the predefined tokens)</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p:txBody>
      </p:sp>
      <p:sp>
        <p:nvSpPr>
          <p:cNvPr id="217" name="Google Shape;217;p21"/>
          <p:cNvSpPr txBox="1"/>
          <p:nvPr/>
        </p:nvSpPr>
        <p:spPr>
          <a:xfrm>
            <a:off x="729546" y="3714195"/>
            <a:ext cx="3522300" cy="1219200"/>
          </a:xfrm>
          <a:prstGeom prst="rect">
            <a:avLst/>
          </a:prstGeom>
          <a:noFill/>
          <a:ln>
            <a:noFill/>
          </a:ln>
        </p:spPr>
        <p:txBody>
          <a:bodyPr spcFirstLastPara="1" wrap="square" lIns="91425" tIns="45700" rIns="91425" bIns="45700" anchor="t" anchorCtr="0">
            <a:norm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a:solidFill>
                  <a:schemeClr val="lt1"/>
                </a:solidFill>
                <a:latin typeface="Arial"/>
                <a:ea typeface="Arial"/>
                <a:cs typeface="Arial"/>
                <a:sym typeface="Arial"/>
              </a:rPr>
              <a:t>tokenize the sentence into words using regexptokenizer </a:t>
            </a:r>
            <a:endParaRPr/>
          </a:p>
          <a:p>
            <a:pPr marL="0" marR="0" lvl="0" indent="0" algn="l" rtl="0">
              <a:lnSpc>
                <a:spcPct val="100000"/>
              </a:lnSpc>
              <a:spcBef>
                <a:spcPts val="0"/>
              </a:spcBef>
              <a:spcAft>
                <a:spcPts val="0"/>
              </a:spcAft>
              <a:buNone/>
            </a:pPr>
            <a:endParaRPr b="0" i="0" u="none" strike="noStrike" cap="none">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a:solidFill>
                  <a:schemeClr val="lt1"/>
                </a:solidFill>
                <a:latin typeface="Arial"/>
                <a:ea typeface="Arial"/>
                <a:cs typeface="Arial"/>
                <a:sym typeface="Arial"/>
              </a:rPr>
              <a:t>update the counter with all the words from the sentence</a:t>
            </a:r>
            <a:endParaRPr/>
          </a:p>
        </p:txBody>
      </p:sp>
      <p:sp>
        <p:nvSpPr>
          <p:cNvPr id="218" name="Google Shape;218;p21"/>
          <p:cNvSpPr txBox="1"/>
          <p:nvPr/>
        </p:nvSpPr>
        <p:spPr>
          <a:xfrm>
            <a:off x="2484380" y="6298337"/>
            <a:ext cx="4281211"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vocab.py</a:t>
            </a:r>
            <a:endParaRPr sz="1600" b="0" i="0" u="none" strike="noStrike" cap="none">
              <a:solidFill>
                <a:srgbClr val="000000"/>
              </a:solidFill>
              <a:latin typeface="Arial"/>
              <a:ea typeface="Arial"/>
              <a:cs typeface="Arial"/>
              <a:sym typeface="Arial"/>
            </a:endParaRPr>
          </a:p>
        </p:txBody>
      </p:sp>
      <p:sp>
        <p:nvSpPr>
          <p:cNvPr id="219" name="Google Shape;219;p21"/>
          <p:cNvSpPr txBox="1"/>
          <p:nvPr/>
        </p:nvSpPr>
        <p:spPr>
          <a:xfrm>
            <a:off x="7520666" y="6298337"/>
            <a:ext cx="1291439"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fld id="{00000000-1234-1234-1234-123412341234}" type="slidenum">
              <a:rPr lang="en-US"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pic>
        <p:nvPicPr>
          <p:cNvPr id="220" name="Google Shape;220;p21"/>
          <p:cNvPicPr preferRelativeResize="0"/>
          <p:nvPr/>
        </p:nvPicPr>
        <p:blipFill rotWithShape="1">
          <a:blip r:embed="rId3">
            <a:alphaModFix/>
          </a:blip>
          <a:srcRect t="7202"/>
          <a:stretch/>
        </p:blipFill>
        <p:spPr>
          <a:xfrm>
            <a:off x="4912451" y="147441"/>
            <a:ext cx="2750825" cy="1511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2"/>
          <p:cNvSpPr txBox="1"/>
          <p:nvPr/>
        </p:nvSpPr>
        <p:spPr>
          <a:xfrm>
            <a:off x="990700" y="627851"/>
            <a:ext cx="4334700" cy="474300"/>
          </a:xfrm>
          <a:prstGeom prst="rect">
            <a:avLst/>
          </a:prstGeom>
          <a:noFill/>
          <a:ln>
            <a:noFill/>
          </a:ln>
        </p:spPr>
        <p:txBody>
          <a:bodyPr spcFirstLastPara="1" wrap="square" lIns="91425" tIns="91425" rIns="91425" bIns="91425" anchor="t" anchorCtr="0">
            <a:noAutofit/>
          </a:bodyPr>
          <a:lstStyle/>
          <a:p>
            <a:pPr marL="146050" marR="0" lvl="0" indent="0" algn="l" rtl="0">
              <a:lnSpc>
                <a:spcPct val="115000"/>
              </a:lnSpc>
              <a:spcBef>
                <a:spcPts val="0"/>
              </a:spcBef>
              <a:spcAft>
                <a:spcPts val="0"/>
              </a:spcAft>
              <a:buClr>
                <a:schemeClr val="lt1"/>
              </a:buClr>
              <a:buSzPts val="1300"/>
              <a:buFont typeface="Lato"/>
              <a:buNone/>
            </a:pPr>
            <a:r>
              <a:rPr lang="en-US" sz="1600" b="0" i="0" u="none" strike="noStrike" cap="none" dirty="0">
                <a:solidFill>
                  <a:schemeClr val="lt1"/>
                </a:solidFill>
                <a:latin typeface="Lato"/>
                <a:ea typeface="Lato"/>
                <a:cs typeface="Lato"/>
                <a:sym typeface="Lato"/>
              </a:rPr>
              <a:t>class </a:t>
            </a:r>
            <a:r>
              <a:rPr lang="en-US" sz="1600" b="0" i="0" u="none" strike="noStrike" cap="none" dirty="0" err="1">
                <a:solidFill>
                  <a:srgbClr val="FFC000"/>
                </a:solidFill>
                <a:latin typeface="Lato"/>
                <a:ea typeface="Lato"/>
                <a:cs typeface="Lato"/>
                <a:sym typeface="Lato"/>
              </a:rPr>
              <a:t>ImageCaptionDataset</a:t>
            </a:r>
            <a:r>
              <a:rPr lang="en-US" sz="1600" b="0" i="0" u="none" strike="noStrike" cap="none" dirty="0">
                <a:solidFill>
                  <a:schemeClr val="lt1"/>
                </a:solidFill>
                <a:latin typeface="Lato"/>
                <a:ea typeface="Lato"/>
                <a:cs typeface="Lato"/>
                <a:sym typeface="Lato"/>
              </a:rPr>
              <a:t>( ):</a:t>
            </a:r>
            <a:endParaRPr sz="1600" dirty="0"/>
          </a:p>
        </p:txBody>
      </p:sp>
      <p:sp>
        <p:nvSpPr>
          <p:cNvPr id="226" name="Google Shape;226;p22"/>
          <p:cNvSpPr txBox="1"/>
          <p:nvPr/>
        </p:nvSpPr>
        <p:spPr>
          <a:xfrm>
            <a:off x="5785749" y="2021856"/>
            <a:ext cx="4334700" cy="474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dirty="0" err="1">
                <a:solidFill>
                  <a:srgbClr val="FFC000"/>
                </a:solidFill>
                <a:latin typeface="Arial"/>
                <a:ea typeface="Arial"/>
                <a:cs typeface="Arial"/>
                <a:sym typeface="Arial"/>
              </a:rPr>
              <a:t>Get_data_loader</a:t>
            </a:r>
            <a:r>
              <a:rPr lang="en-US" sz="1600" b="0" i="0" u="none" strike="noStrike" cap="none" dirty="0">
                <a:solidFill>
                  <a:srgbClr val="000000"/>
                </a:solidFill>
                <a:latin typeface="Arial"/>
                <a:ea typeface="Arial"/>
                <a:cs typeface="Arial"/>
                <a:sym typeface="Arial"/>
              </a:rPr>
              <a:t>( ):</a:t>
            </a:r>
            <a:endParaRPr sz="1600" dirty="0"/>
          </a:p>
        </p:txBody>
      </p:sp>
      <p:sp>
        <p:nvSpPr>
          <p:cNvPr id="227" name="Google Shape;227;p22"/>
          <p:cNvSpPr txBox="1"/>
          <p:nvPr/>
        </p:nvSpPr>
        <p:spPr>
          <a:xfrm>
            <a:off x="632357" y="3054303"/>
            <a:ext cx="4334700" cy="474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600" b="0" i="0" u="none" strike="noStrike" cap="none">
              <a:solidFill>
                <a:srgbClr val="FFC000"/>
              </a:solidFill>
              <a:latin typeface="Arial"/>
              <a:ea typeface="Arial"/>
              <a:cs typeface="Arial"/>
              <a:sym typeface="Arial"/>
            </a:endParaRPr>
          </a:p>
          <a:p>
            <a:pPr marL="0" marR="0" lvl="0" indent="0" algn="l" rtl="0">
              <a:lnSpc>
                <a:spcPct val="100000"/>
              </a:lnSpc>
              <a:spcBef>
                <a:spcPts val="0"/>
              </a:spcBef>
              <a:spcAft>
                <a:spcPts val="0"/>
              </a:spcAft>
              <a:buNone/>
            </a:pPr>
            <a:r>
              <a:rPr lang="en-US" sz="1600" b="0" i="0" u="none" strike="noStrike" cap="none">
                <a:solidFill>
                  <a:srgbClr val="FFC000"/>
                </a:solidFill>
                <a:latin typeface="Arial"/>
                <a:ea typeface="Arial"/>
                <a:cs typeface="Arial"/>
                <a:sym typeface="Arial"/>
              </a:rPr>
              <a:t>__getitem__( </a:t>
            </a:r>
            <a:r>
              <a:rPr lang="en-US" sz="1600" b="0" i="0" u="none" strike="noStrike" cap="none">
                <a:solidFill>
                  <a:schemeClr val="lt1"/>
                </a:solidFill>
                <a:latin typeface="Arial"/>
                <a:ea typeface="Arial"/>
                <a:cs typeface="Arial"/>
                <a:sym typeface="Arial"/>
              </a:rPr>
              <a:t>): </a:t>
            </a:r>
            <a:endParaRPr sz="1600"/>
          </a:p>
        </p:txBody>
      </p:sp>
      <p:sp>
        <p:nvSpPr>
          <p:cNvPr id="228" name="Google Shape;228;p22"/>
          <p:cNvSpPr txBox="1"/>
          <p:nvPr/>
        </p:nvSpPr>
        <p:spPr>
          <a:xfrm>
            <a:off x="7019111" y="4446132"/>
            <a:ext cx="4334689" cy="474211"/>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000"/>
              <a:buFont typeface="Arial"/>
              <a:buNone/>
            </a:pPr>
            <a:r>
              <a:rPr lang="en-US" sz="1000" b="0" i="0" u="none" strike="noStrike" cap="none">
                <a:solidFill>
                  <a:schemeClr val="lt1"/>
                </a:solidFill>
                <a:latin typeface="Lato"/>
                <a:ea typeface="Lato"/>
                <a:cs typeface="Lato"/>
                <a:sym typeface="Lato"/>
              </a:rPr>
              <a:t>To think about…</a:t>
            </a:r>
            <a:endParaRPr sz="1000" b="0" i="0" u="none" strike="noStrike" cap="none">
              <a:solidFill>
                <a:schemeClr val="lt1"/>
              </a:solidFill>
              <a:latin typeface="Lato"/>
              <a:ea typeface="Lato"/>
              <a:cs typeface="Lato"/>
              <a:sym typeface="Lato"/>
            </a:endParaRPr>
          </a:p>
        </p:txBody>
      </p:sp>
      <p:sp>
        <p:nvSpPr>
          <p:cNvPr id="229" name="Google Shape;229;p22"/>
          <p:cNvSpPr txBox="1"/>
          <p:nvPr/>
        </p:nvSpPr>
        <p:spPr>
          <a:xfrm>
            <a:off x="539067" y="1327796"/>
            <a:ext cx="4334700" cy="1219200"/>
          </a:xfrm>
          <a:prstGeom prst="rect">
            <a:avLst/>
          </a:prstGeom>
          <a:noFill/>
          <a:ln>
            <a:noFill/>
          </a:ln>
        </p:spPr>
        <p:txBody>
          <a:bodyPr spcFirstLastPara="1" wrap="square" lIns="91425" tIns="45700" rIns="91425" bIns="45700" anchor="t" anchorCtr="0">
            <a:noAutofit/>
          </a:bodyPr>
          <a:lstStyle/>
          <a:p>
            <a:pPr marL="171450" marR="0" lvl="0" indent="-19685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holds a list of samples where each sample is a dictionary containing the image file id and caption of that image as a list of word indices (using the saved vocabulary)</a:t>
            </a:r>
            <a:endParaRPr dirty="0"/>
          </a:p>
          <a:p>
            <a:pPr marL="171450" marR="0" lvl="0" indent="-107950" algn="l" rtl="0">
              <a:lnSpc>
                <a:spcPct val="100000"/>
              </a:lnSpc>
              <a:spcBef>
                <a:spcPts val="0"/>
              </a:spcBef>
              <a:spcAft>
                <a:spcPts val="0"/>
              </a:spcAft>
              <a:buClr>
                <a:schemeClr val="lt1"/>
              </a:buClr>
              <a:buSzPts val="1000"/>
              <a:buFont typeface="Arial"/>
              <a:buNone/>
            </a:pPr>
            <a:endParaRPr b="0" i="0" u="none" strike="noStrike" cap="none" dirty="0">
              <a:solidFill>
                <a:schemeClr val="lt1"/>
              </a:solidFill>
              <a:latin typeface="Arial"/>
              <a:ea typeface="Arial"/>
              <a:cs typeface="Arial"/>
              <a:sym typeface="Arial"/>
            </a:endParaRPr>
          </a:p>
          <a:p>
            <a:pPr marL="171450" marR="0" lvl="0" indent="-19685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caption is encoded by &lt;</a:t>
            </a:r>
            <a:r>
              <a:rPr lang="en-US" b="0" i="0" u="none" strike="noStrike" cap="none" dirty="0" err="1">
                <a:solidFill>
                  <a:schemeClr val="lt1"/>
                </a:solidFill>
                <a:latin typeface="Arial"/>
                <a:ea typeface="Arial"/>
                <a:cs typeface="Arial"/>
                <a:sym typeface="Arial"/>
              </a:rPr>
              <a:t>sos</a:t>
            </a:r>
            <a:r>
              <a:rPr lang="en-US" b="0" i="0" u="none" strike="noStrike" cap="none" dirty="0">
                <a:solidFill>
                  <a:schemeClr val="lt1"/>
                </a:solidFill>
                <a:latin typeface="Arial"/>
                <a:ea typeface="Arial"/>
                <a:cs typeface="Arial"/>
                <a:sym typeface="Arial"/>
              </a:rPr>
              <a:t>&gt; and &lt;</a:t>
            </a:r>
            <a:r>
              <a:rPr lang="en-US" b="0" i="0" u="none" strike="noStrike" cap="none" dirty="0" err="1">
                <a:solidFill>
                  <a:schemeClr val="lt1"/>
                </a:solidFill>
                <a:latin typeface="Arial"/>
                <a:ea typeface="Arial"/>
                <a:cs typeface="Arial"/>
                <a:sym typeface="Arial"/>
              </a:rPr>
              <a:t>eos</a:t>
            </a:r>
            <a:r>
              <a:rPr lang="en-US" b="0" i="0" u="none" strike="noStrike" cap="none" dirty="0">
                <a:solidFill>
                  <a:schemeClr val="lt1"/>
                </a:solidFill>
                <a:latin typeface="Arial"/>
                <a:ea typeface="Arial"/>
                <a:cs typeface="Arial"/>
                <a:sym typeface="Arial"/>
              </a:rPr>
              <a:t>&gt; token at the beginning and end of the caption respectively.</a:t>
            </a:r>
            <a:endParaRPr dirty="0"/>
          </a:p>
        </p:txBody>
      </p:sp>
      <p:sp>
        <p:nvSpPr>
          <p:cNvPr id="230" name="Google Shape;230;p22"/>
          <p:cNvSpPr txBox="1"/>
          <p:nvPr/>
        </p:nvSpPr>
        <p:spPr>
          <a:xfrm>
            <a:off x="5970686" y="2532224"/>
            <a:ext cx="3044100" cy="1866000"/>
          </a:xfrm>
          <a:prstGeom prst="rect">
            <a:avLst/>
          </a:prstGeom>
          <a:noFill/>
          <a:ln>
            <a:noFill/>
          </a:ln>
        </p:spPr>
        <p:txBody>
          <a:bodyPr spcFirstLastPara="1" wrap="square" lIns="91425" tIns="45700" rIns="91425" bIns="45700" anchor="t" anchorCtr="0">
            <a:noAutofit/>
          </a:bodyPr>
          <a:lstStyle/>
          <a:p>
            <a:pPr marL="171450" marR="0" lvl="0" indent="-193675"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returns </a:t>
            </a:r>
            <a:r>
              <a:rPr lang="en-US" b="0" i="0" u="none" strike="noStrike" cap="none" dirty="0" err="1">
                <a:solidFill>
                  <a:schemeClr val="lt1"/>
                </a:solidFill>
                <a:latin typeface="Arial"/>
                <a:ea typeface="Arial"/>
                <a:cs typeface="Arial"/>
                <a:sym typeface="Arial"/>
              </a:rPr>
              <a:t>DataLoader</a:t>
            </a:r>
            <a:endParaRPr b="0" i="0" u="none" strike="noStrike" cap="none" dirty="0">
              <a:solidFill>
                <a:schemeClr val="lt1"/>
              </a:solidFill>
              <a:latin typeface="Arial"/>
              <a:ea typeface="Arial"/>
              <a:cs typeface="Arial"/>
              <a:sym typeface="Arial"/>
            </a:endParaRPr>
          </a:p>
          <a:p>
            <a:pPr marL="171450" marR="0" lvl="0" indent="-104775" algn="l" rtl="0">
              <a:lnSpc>
                <a:spcPct val="100000"/>
              </a:lnSpc>
              <a:spcBef>
                <a:spcPts val="0"/>
              </a:spcBef>
              <a:spcAft>
                <a:spcPts val="0"/>
              </a:spcAft>
              <a:buClr>
                <a:schemeClr val="lt1"/>
              </a:buClr>
              <a:buSzPts val="1050"/>
              <a:buFont typeface="Arial"/>
              <a:buNone/>
            </a:pPr>
            <a:endParaRPr b="0" i="0" u="none" strike="noStrike" cap="none" dirty="0">
              <a:solidFill>
                <a:schemeClr val="lt1"/>
              </a:solidFill>
              <a:latin typeface="Arial"/>
              <a:ea typeface="Arial"/>
              <a:cs typeface="Arial"/>
              <a:sym typeface="Arial"/>
            </a:endParaRPr>
          </a:p>
          <a:p>
            <a:pPr marL="171450" marR="0" lvl="0" indent="-193675"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performs padding on each caption in a batch according to the longest caption in batch where it belongs.</a:t>
            </a:r>
          </a:p>
          <a:p>
            <a:pPr marL="171450" marR="0" lvl="0" indent="-193675" algn="l" rtl="0">
              <a:lnSpc>
                <a:spcPct val="100000"/>
              </a:lnSpc>
              <a:spcBef>
                <a:spcPts val="0"/>
              </a:spcBef>
              <a:spcAft>
                <a:spcPts val="0"/>
              </a:spcAft>
              <a:buClr>
                <a:schemeClr val="lt1"/>
              </a:buClr>
              <a:buSzPts val="1400"/>
              <a:buFont typeface="Arial"/>
              <a:buChar char="•"/>
            </a:pPr>
            <a:endParaRPr lang="en-US" b="0" i="0" u="none" strike="noStrike" cap="none" dirty="0">
              <a:solidFill>
                <a:schemeClr val="lt1"/>
              </a:solidFill>
              <a:latin typeface="Arial"/>
              <a:ea typeface="Arial"/>
              <a:cs typeface="Arial"/>
              <a:sym typeface="Arial"/>
            </a:endParaRPr>
          </a:p>
          <a:p>
            <a:pPr marL="171450" marR="0" lvl="0" indent="-193675"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to reach the</a:t>
            </a:r>
            <a:r>
              <a:rPr lang="en-US" dirty="0">
                <a:solidFill>
                  <a:schemeClr val="bg1"/>
                </a:solidFill>
              </a:rPr>
              <a:t> length of the longest caption in the batch we using Pad sequence</a:t>
            </a:r>
            <a:endParaRPr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p:txBody>
      </p:sp>
      <p:sp>
        <p:nvSpPr>
          <p:cNvPr id="231" name="Google Shape;231;p22"/>
          <p:cNvSpPr txBox="1"/>
          <p:nvPr/>
        </p:nvSpPr>
        <p:spPr>
          <a:xfrm>
            <a:off x="632349" y="3701150"/>
            <a:ext cx="5153400" cy="1219200"/>
          </a:xfrm>
          <a:prstGeom prst="rect">
            <a:avLst/>
          </a:prstGeom>
          <a:noFill/>
          <a:ln>
            <a:noFill/>
          </a:ln>
        </p:spPr>
        <p:txBody>
          <a:bodyPr spcFirstLastPara="1" wrap="square" lIns="91425" tIns="45700" rIns="91425" bIns="45700" anchor="t" anchorCtr="0">
            <a:noAutofit/>
          </a:bodyPr>
          <a:lstStyle/>
          <a:p>
            <a:pPr marL="171450" marR="0" lvl="0" indent="-19685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using the image id a corresponding picture is loaded for the </a:t>
            </a:r>
            <a:endParaRPr dirty="0"/>
          </a:p>
          <a:p>
            <a:pPr marL="0" marR="0" lvl="0" indent="0" algn="l" rtl="0">
              <a:lnSpc>
                <a:spcPct val="100000"/>
              </a:lnSpc>
              <a:spcBef>
                <a:spcPts val="0"/>
              </a:spcBef>
              <a:spcAft>
                <a:spcPts val="0"/>
              </a:spcAft>
              <a:buNone/>
            </a:pPr>
            <a:r>
              <a:rPr lang="en-US" dirty="0">
                <a:solidFill>
                  <a:schemeClr val="lt1"/>
                </a:solidFill>
              </a:rPr>
              <a:t>    sample i</a:t>
            </a:r>
            <a:r>
              <a:rPr lang="en-US" b="0" i="0" u="none" strike="noStrike" cap="none" dirty="0">
                <a:solidFill>
                  <a:schemeClr val="lt1"/>
                </a:solidFill>
                <a:latin typeface="Arial"/>
                <a:ea typeface="Arial"/>
                <a:cs typeface="Arial"/>
                <a:sym typeface="Arial"/>
              </a:rPr>
              <a:t>mage is further preprocessed – reshaped, cropped  </a:t>
            </a:r>
            <a:r>
              <a:rPr lang="en-US" dirty="0">
                <a:solidFill>
                  <a:schemeClr val="lt1"/>
                </a:solidFill>
              </a:rPr>
              <a:t> </a:t>
            </a:r>
            <a:endParaRPr dirty="0">
              <a:solidFill>
                <a:schemeClr val="lt1"/>
              </a:solidFill>
            </a:endParaRPr>
          </a:p>
          <a:p>
            <a:pPr marL="0" marR="0" lvl="0" indent="0" algn="l" rtl="0">
              <a:lnSpc>
                <a:spcPct val="100000"/>
              </a:lnSpc>
              <a:spcBef>
                <a:spcPts val="0"/>
              </a:spcBef>
              <a:spcAft>
                <a:spcPts val="0"/>
              </a:spcAft>
              <a:buNone/>
            </a:pPr>
            <a:r>
              <a:rPr lang="en-US" dirty="0">
                <a:solidFill>
                  <a:schemeClr val="lt1"/>
                </a:solidFill>
              </a:rPr>
              <a:t>    transformed into a tensor</a:t>
            </a:r>
            <a:endParaRPr dirty="0">
              <a:solidFill>
                <a:schemeClr val="lt1"/>
              </a:solidFill>
            </a:endParaRPr>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171450" marR="0" lvl="0" indent="-19685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the image and its caption as list of word indices is returned</a:t>
            </a:r>
            <a:endParaRPr dirty="0"/>
          </a:p>
        </p:txBody>
      </p:sp>
      <p:sp>
        <p:nvSpPr>
          <p:cNvPr id="232" name="Google Shape;232;p22"/>
          <p:cNvSpPr txBox="1"/>
          <p:nvPr/>
        </p:nvSpPr>
        <p:spPr>
          <a:xfrm>
            <a:off x="4038600" y="6356350"/>
            <a:ext cx="5268686"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dataset.py</a:t>
            </a:r>
            <a:endParaRPr sz="1600" b="0" i="0" u="none" strike="noStrike" cap="none">
              <a:solidFill>
                <a:srgbClr val="000000"/>
              </a:solidFill>
              <a:latin typeface="Arial"/>
              <a:ea typeface="Arial"/>
              <a:cs typeface="Arial"/>
              <a:sym typeface="Arial"/>
            </a:endParaRPr>
          </a:p>
        </p:txBody>
      </p:sp>
      <p:pic>
        <p:nvPicPr>
          <p:cNvPr id="233" name="Google Shape;233;p22"/>
          <p:cNvPicPr preferRelativeResize="0"/>
          <p:nvPr/>
        </p:nvPicPr>
        <p:blipFill rotWithShape="1">
          <a:blip r:embed="rId3">
            <a:alphaModFix/>
          </a:blip>
          <a:srcRect/>
          <a:stretch/>
        </p:blipFill>
        <p:spPr>
          <a:xfrm>
            <a:off x="6102927" y="92582"/>
            <a:ext cx="2779618" cy="16855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0"/>
          <p:cNvSpPr txBox="1">
            <a:spLocks noGrp="1"/>
          </p:cNvSpPr>
          <p:nvPr>
            <p:ph type="title"/>
          </p:nvPr>
        </p:nvSpPr>
        <p:spPr>
          <a:xfrm>
            <a:off x="571500" y="177350"/>
            <a:ext cx="10106400" cy="80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b="1"/>
              <a:t>Working Procedure</a:t>
            </a:r>
            <a:endParaRPr/>
          </a:p>
        </p:txBody>
      </p:sp>
      <p:sp>
        <p:nvSpPr>
          <p:cNvPr id="203" name="Google Shape;203;p20"/>
          <p:cNvSpPr txBox="1"/>
          <p:nvPr/>
        </p:nvSpPr>
        <p:spPr>
          <a:xfrm>
            <a:off x="4038600" y="6356350"/>
            <a:ext cx="5268686"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model.py</a:t>
            </a:r>
            <a:endParaRPr sz="1600" b="0" i="0" u="none" strike="noStrike" cap="none">
              <a:solidFill>
                <a:srgbClr val="000000"/>
              </a:solidFill>
              <a:latin typeface="Arial"/>
              <a:ea typeface="Arial"/>
              <a:cs typeface="Arial"/>
              <a:sym typeface="Arial"/>
            </a:endParaRPr>
          </a:p>
        </p:txBody>
      </p:sp>
      <p:sp>
        <p:nvSpPr>
          <p:cNvPr id="204" name="Google Shape;204;p20"/>
          <p:cNvSpPr txBox="1"/>
          <p:nvPr/>
        </p:nvSpPr>
        <p:spPr>
          <a:xfrm>
            <a:off x="9764486" y="6356350"/>
            <a:ext cx="1589314"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fld id="{00000000-1234-1234-1234-123412341234}" type="slidenum">
              <a:rPr lang="en-US"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pic>
        <p:nvPicPr>
          <p:cNvPr id="205" name="Google Shape;205;p20"/>
          <p:cNvPicPr preferRelativeResize="0"/>
          <p:nvPr/>
        </p:nvPicPr>
        <p:blipFill>
          <a:blip r:embed="rId3">
            <a:alphaModFix/>
          </a:blip>
          <a:stretch>
            <a:fillRect/>
          </a:stretch>
        </p:blipFill>
        <p:spPr>
          <a:xfrm>
            <a:off x="152400" y="1062900"/>
            <a:ext cx="8839200" cy="331579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3"/>
          <p:cNvSpPr txBox="1"/>
          <p:nvPr/>
        </p:nvSpPr>
        <p:spPr>
          <a:xfrm>
            <a:off x="996977" y="930779"/>
            <a:ext cx="9329058" cy="13255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2400"/>
              <a:buFont typeface="Montserrat"/>
              <a:buNone/>
            </a:pPr>
            <a:r>
              <a:rPr lang="en-US" sz="2400" b="0" i="0" u="none" strike="noStrike" cap="none">
                <a:solidFill>
                  <a:schemeClr val="lt1"/>
                </a:solidFill>
                <a:latin typeface="Montserrat"/>
                <a:ea typeface="Montserrat"/>
                <a:cs typeface="Montserrat"/>
                <a:sym typeface="Montserrat"/>
              </a:rPr>
              <a:t>Model</a:t>
            </a:r>
            <a:endParaRPr/>
          </a:p>
        </p:txBody>
      </p:sp>
      <p:sp>
        <p:nvSpPr>
          <p:cNvPr id="239" name="Google Shape;239;p23"/>
          <p:cNvSpPr txBox="1"/>
          <p:nvPr/>
        </p:nvSpPr>
        <p:spPr>
          <a:xfrm>
            <a:off x="889821" y="1774446"/>
            <a:ext cx="4334689" cy="474211"/>
          </a:xfrm>
          <a:prstGeom prst="rect">
            <a:avLst/>
          </a:prstGeom>
          <a:noFill/>
          <a:ln>
            <a:noFill/>
          </a:ln>
        </p:spPr>
        <p:txBody>
          <a:bodyPr spcFirstLastPara="1" wrap="square" lIns="91425" tIns="91425" rIns="91425" bIns="91425" anchor="t" anchorCtr="0">
            <a:noAutofit/>
          </a:bodyPr>
          <a:lstStyle/>
          <a:p>
            <a:pPr marL="146050" marR="0" lvl="0" indent="0" algn="l" rtl="0">
              <a:lnSpc>
                <a:spcPct val="115000"/>
              </a:lnSpc>
              <a:spcBef>
                <a:spcPts val="0"/>
              </a:spcBef>
              <a:spcAft>
                <a:spcPts val="0"/>
              </a:spcAft>
              <a:buClr>
                <a:schemeClr val="lt1"/>
              </a:buClr>
              <a:buSzPts val="1300"/>
              <a:buFont typeface="Lato"/>
              <a:buNone/>
            </a:pPr>
            <a:r>
              <a:rPr lang="en-US" sz="1600" b="0" i="0" u="none" strike="noStrike" cap="none">
                <a:solidFill>
                  <a:srgbClr val="E61AB1"/>
                </a:solidFill>
                <a:latin typeface="Lato"/>
                <a:ea typeface="Lato"/>
                <a:cs typeface="Lato"/>
                <a:sym typeface="Lato"/>
              </a:rPr>
              <a:t>1. Encoder</a:t>
            </a:r>
            <a:endParaRPr sz="1600"/>
          </a:p>
        </p:txBody>
      </p:sp>
      <p:sp>
        <p:nvSpPr>
          <p:cNvPr id="240" name="Google Shape;240;p23"/>
          <p:cNvSpPr txBox="1"/>
          <p:nvPr/>
        </p:nvSpPr>
        <p:spPr>
          <a:xfrm>
            <a:off x="4680309" y="1819793"/>
            <a:ext cx="4334689" cy="47421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0" i="0" u="none" strike="noStrike" cap="none">
                <a:solidFill>
                  <a:srgbClr val="499CD5"/>
                </a:solidFill>
                <a:latin typeface="Arial"/>
                <a:ea typeface="Arial"/>
                <a:cs typeface="Arial"/>
                <a:sym typeface="Arial"/>
              </a:rPr>
              <a:t>2. Embedding layer</a:t>
            </a:r>
            <a:endParaRPr sz="1600"/>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p:txBody>
      </p:sp>
      <p:sp>
        <p:nvSpPr>
          <p:cNvPr id="241" name="Google Shape;241;p23"/>
          <p:cNvSpPr txBox="1"/>
          <p:nvPr/>
        </p:nvSpPr>
        <p:spPr>
          <a:xfrm>
            <a:off x="1022951" y="2470350"/>
            <a:ext cx="3549000" cy="1219200"/>
          </a:xfrm>
          <a:prstGeom prst="rect">
            <a:avLst/>
          </a:prstGeom>
          <a:noFill/>
          <a:ln>
            <a:noFill/>
          </a:ln>
        </p:spPr>
        <p:txBody>
          <a:bodyPr spcFirstLastPara="1" wrap="square" lIns="91425" tIns="45700" rIns="91425" bIns="45700" anchor="t" anchorCtr="0">
            <a:no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Image encoder to obtain features from images</a:t>
            </a:r>
            <a:endParaRPr dirty="0"/>
          </a:p>
          <a:p>
            <a:pPr marL="0" marR="0" lvl="0" indent="0" algn="l" rtl="0">
              <a:lnSpc>
                <a:spcPct val="100000"/>
              </a:lnSpc>
              <a:spcBef>
                <a:spcPts val="0"/>
              </a:spcBef>
              <a:spcAft>
                <a:spcPts val="0"/>
              </a:spcAft>
              <a:buNone/>
            </a:pPr>
            <a:endParaRPr b="0" i="0" u="none" strike="noStrike" cap="none" dirty="0">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dirty="0">
                <a:solidFill>
                  <a:schemeClr val="lt1"/>
                </a:solidFill>
                <a:latin typeface="Arial"/>
                <a:ea typeface="Arial"/>
                <a:cs typeface="Arial"/>
                <a:sym typeface="Arial"/>
              </a:rPr>
              <a:t>Contains pretrained Resnet50 with last layer </a:t>
            </a:r>
            <a:r>
              <a:rPr lang="en-US" dirty="0">
                <a:solidFill>
                  <a:schemeClr val="lt1"/>
                </a:solidFill>
              </a:rPr>
              <a:t>removed and a linear layer as final classifier</a:t>
            </a:r>
            <a:endParaRPr dirty="0"/>
          </a:p>
          <a:p>
            <a:pPr marL="0" marR="0" lvl="0" indent="0" algn="l" rtl="0">
              <a:lnSpc>
                <a:spcPct val="100000"/>
              </a:lnSpc>
              <a:spcBef>
                <a:spcPts val="0"/>
              </a:spcBef>
              <a:spcAft>
                <a:spcPts val="0"/>
              </a:spcAft>
              <a:buNone/>
            </a:pPr>
            <a:r>
              <a:rPr lang="en-US" b="0" i="0" u="none" strike="noStrike" cap="none" dirty="0">
                <a:solidFill>
                  <a:schemeClr val="lt1"/>
                </a:solidFill>
                <a:latin typeface="Arial"/>
                <a:ea typeface="Arial"/>
                <a:cs typeface="Arial"/>
                <a:sym typeface="Arial"/>
              </a:rPr>
              <a:t>   </a:t>
            </a:r>
            <a:endParaRPr dirty="0"/>
          </a:p>
        </p:txBody>
      </p:sp>
      <p:sp>
        <p:nvSpPr>
          <p:cNvPr id="242" name="Google Shape;242;p23"/>
          <p:cNvSpPr txBox="1"/>
          <p:nvPr/>
        </p:nvSpPr>
        <p:spPr>
          <a:xfrm>
            <a:off x="4680309" y="2373987"/>
            <a:ext cx="4334689" cy="3069771"/>
          </a:xfrm>
          <a:prstGeom prst="rect">
            <a:avLst/>
          </a:prstGeom>
          <a:noFill/>
          <a:ln>
            <a:noFill/>
          </a:ln>
        </p:spPr>
        <p:txBody>
          <a:bodyPr spcFirstLastPara="1" wrap="square" lIns="91425" tIns="45700" rIns="91425" bIns="45700" anchor="t" anchorCtr="0">
            <a:normAutofit/>
          </a:bodyPr>
          <a:lstStyle/>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a:solidFill>
                  <a:schemeClr val="lt1"/>
                </a:solidFill>
                <a:latin typeface="Arial"/>
                <a:ea typeface="Arial"/>
                <a:cs typeface="Arial"/>
                <a:sym typeface="Arial"/>
              </a:rPr>
              <a:t>Used to obtain embedded representation (as a dense vector) of captions of dimension.</a:t>
            </a:r>
            <a:endParaRPr/>
          </a:p>
          <a:p>
            <a:pPr marL="0" marR="0" lvl="0" indent="0" algn="l" rtl="0">
              <a:lnSpc>
                <a:spcPct val="100000"/>
              </a:lnSpc>
              <a:spcBef>
                <a:spcPts val="0"/>
              </a:spcBef>
              <a:spcAft>
                <a:spcPts val="0"/>
              </a:spcAft>
              <a:buNone/>
            </a:pPr>
            <a:endParaRPr b="0" i="0" u="none" strike="noStrike" cap="none">
              <a:solidFill>
                <a:schemeClr val="lt1"/>
              </a:solidFill>
              <a:latin typeface="Arial"/>
              <a:ea typeface="Arial"/>
              <a:cs typeface="Arial"/>
              <a:sym typeface="Arial"/>
            </a:endParaRPr>
          </a:p>
          <a:p>
            <a:pPr marL="171450" marR="0" lvl="0" indent="-190500" algn="l" rtl="0">
              <a:lnSpc>
                <a:spcPct val="100000"/>
              </a:lnSpc>
              <a:spcBef>
                <a:spcPts val="0"/>
              </a:spcBef>
              <a:spcAft>
                <a:spcPts val="0"/>
              </a:spcAft>
              <a:buClr>
                <a:schemeClr val="lt1"/>
              </a:buClr>
              <a:buSzPts val="1400"/>
              <a:buFont typeface="Arial"/>
              <a:buChar char="•"/>
            </a:pPr>
            <a:r>
              <a:rPr lang="en-US" b="0" i="0" u="none" strike="noStrike" cap="none">
                <a:solidFill>
                  <a:schemeClr val="lt1"/>
                </a:solidFill>
                <a:latin typeface="Arial"/>
                <a:ea typeface="Arial"/>
                <a:cs typeface="Arial"/>
                <a:sym typeface="Arial"/>
              </a:rPr>
              <a:t>When training the model, the embedding layer is updated to learn better word representation through the optimization process.</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TotalTime>
  <Words>1371</Words>
  <Application>Microsoft Office PowerPoint</Application>
  <PresentationFormat>On-screen Show (16:9)</PresentationFormat>
  <Paragraphs>185</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Times New Roman</vt:lpstr>
      <vt:lpstr>Roboto</vt:lpstr>
      <vt:lpstr>Lato</vt:lpstr>
      <vt:lpstr>Raleway</vt:lpstr>
      <vt:lpstr>Arial</vt:lpstr>
      <vt:lpstr>Montserrat</vt:lpstr>
      <vt:lpstr>Noto Sans Symbols</vt:lpstr>
      <vt:lpstr>Focus</vt:lpstr>
      <vt:lpstr> Image Caption Generator</vt:lpstr>
      <vt:lpstr>Content</vt:lpstr>
      <vt:lpstr>Introduction</vt:lpstr>
      <vt:lpstr>      Objective</vt:lpstr>
      <vt:lpstr>Motivation</vt:lpstr>
      <vt:lpstr>Methodology </vt:lpstr>
      <vt:lpstr>PowerPoint Presentation</vt:lpstr>
      <vt:lpstr>Working Procedure</vt:lpstr>
      <vt:lpstr>PowerPoint Presentation</vt:lpstr>
      <vt:lpstr>Model</vt:lpstr>
      <vt:lpstr>Word generation (LSTM output)</vt:lpstr>
      <vt:lpstr>Model Training Implementation  </vt:lpstr>
      <vt:lpstr>Software and Hardware Used</vt:lpstr>
      <vt:lpstr>Flow of the Web-Application</vt:lpstr>
      <vt:lpstr>PowerPoint Presentation</vt:lpstr>
      <vt:lpstr>Analysis  </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Image Caption Generator</dc:title>
  <cp:lastModifiedBy>Gaurav Singh</cp:lastModifiedBy>
  <cp:revision>3</cp:revision>
  <dcterms:modified xsi:type="dcterms:W3CDTF">2023-06-15T18:05:11Z</dcterms:modified>
</cp:coreProperties>
</file>